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87" r:id="rId5"/>
    <p:sldId id="288" r:id="rId6"/>
    <p:sldId id="258" r:id="rId7"/>
    <p:sldId id="259" r:id="rId8"/>
    <p:sldId id="261" r:id="rId9"/>
    <p:sldId id="262" r:id="rId10"/>
    <p:sldId id="28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64" r:id="rId19"/>
    <p:sldId id="285" r:id="rId20"/>
    <p:sldId id="265" r:id="rId21"/>
    <p:sldId id="266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B09BDF8-DA33-F84E-8E63-D8B3746ED710}" type="datetimeFigureOut">
              <a:rPr lang="sv-SE" smtClean="0"/>
              <a:pPr/>
              <a:t>12-10-11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B0883CA9-52DC-9040-AE6E-DCCECC81E1D2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3695650"/>
            <a:ext cx="7772400" cy="1975104"/>
          </a:xfrm>
        </p:spPr>
        <p:txBody>
          <a:bodyPr/>
          <a:lstStyle/>
          <a:p>
            <a:r>
              <a:rPr lang="sv-SE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OPTIK</a:t>
            </a:r>
            <a:endParaRPr lang="sv-SE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945667"/>
            <a:ext cx="7772400" cy="462254"/>
          </a:xfrm>
        </p:spPr>
        <p:txBody>
          <a:bodyPr>
            <a:normAutofit fontScale="62500" lnSpcReduction="20000"/>
          </a:bodyPr>
          <a:lstStyle/>
          <a:p>
            <a:r>
              <a:rPr lang="sv-SE" dirty="0" smtClean="0"/>
              <a:t>Läran om ljuset			</a:t>
            </a:r>
            <a:r>
              <a:rPr lang="sv-SE" sz="3840" dirty="0" smtClean="0"/>
              <a:t>Kap 9, s 160-168</a:t>
            </a:r>
            <a:endParaRPr lang="sv-SE" sz="384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141791" y="628778"/>
            <a:ext cx="4155102" cy="3094576"/>
            <a:chOff x="141791" y="628778"/>
            <a:chExt cx="4155102" cy="3094576"/>
          </a:xfrm>
        </p:grpSpPr>
        <p:sp>
          <p:nvSpPr>
            <p:cNvPr id="6" name="Rektangel 5"/>
            <p:cNvSpPr/>
            <p:nvPr/>
          </p:nvSpPr>
          <p:spPr>
            <a:xfrm>
              <a:off x="141791" y="628778"/>
              <a:ext cx="4155102" cy="3094576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574" y="1288459"/>
              <a:ext cx="3711731" cy="2434895"/>
            </a:xfrm>
            <a:prstGeom prst="rect">
              <a:avLst/>
            </a:prstGeom>
          </p:spPr>
        </p:pic>
      </p:grpSp>
      <p:grpSp>
        <p:nvGrpSpPr>
          <p:cNvPr id="12" name="Grupp 11"/>
          <p:cNvGrpSpPr/>
          <p:nvPr/>
        </p:nvGrpSpPr>
        <p:grpSpPr>
          <a:xfrm>
            <a:off x="4654454" y="576820"/>
            <a:ext cx="4155102" cy="3324080"/>
            <a:chOff x="4654454" y="576820"/>
            <a:chExt cx="4155102" cy="3324080"/>
          </a:xfrm>
        </p:grpSpPr>
        <p:sp>
          <p:nvSpPr>
            <p:cNvPr id="7" name="Rektangel 6"/>
            <p:cNvSpPr/>
            <p:nvPr/>
          </p:nvSpPr>
          <p:spPr>
            <a:xfrm>
              <a:off x="4654454" y="628778"/>
              <a:ext cx="4155102" cy="3094576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454" y="576820"/>
              <a:ext cx="4155101" cy="3324080"/>
            </a:xfrm>
            <a:prstGeom prst="rect">
              <a:avLst/>
            </a:prstGeom>
          </p:spPr>
        </p:pic>
      </p:grpSp>
      <p:sp>
        <p:nvSpPr>
          <p:cNvPr id="9" name="textruta 8"/>
          <p:cNvSpPr txBox="1"/>
          <p:nvPr/>
        </p:nvSpPr>
        <p:spPr>
          <a:xfrm>
            <a:off x="884413" y="3900900"/>
            <a:ext cx="341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accent2">
                    <a:lumMod val="75000"/>
                  </a:schemeClr>
                </a:solidFill>
              </a:rPr>
              <a:t>Slät yta (spegel)</a:t>
            </a:r>
            <a:endParaRPr lang="sv-SE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672774" y="3900900"/>
            <a:ext cx="2193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accent2">
                    <a:lumMod val="75000"/>
                  </a:schemeClr>
                </a:solidFill>
              </a:rPr>
              <a:t>Ojämn yta</a:t>
            </a:r>
            <a:endParaRPr lang="sv-SE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Speglar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finns tre slags speglar: </a:t>
            </a:r>
          </a:p>
          <a:p>
            <a:pPr>
              <a:buNone/>
            </a:pPr>
            <a:endParaRPr lang="sv-SE" dirty="0" smtClean="0"/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sv-SE" sz="2200" dirty="0" smtClean="0"/>
              <a:t>plana 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sv-SE" sz="2200" dirty="0" smtClean="0"/>
              <a:t>konkava, buktar inåt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sv-SE" sz="2200" dirty="0" smtClean="0"/>
              <a:t>konvexa, buktar utåt</a:t>
            </a:r>
            <a:endParaRPr lang="sv-SE" sz="22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062" y="2044700"/>
            <a:ext cx="3365252" cy="2523939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 spegel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4095180"/>
            <a:ext cx="7167284" cy="2030983"/>
          </a:xfrm>
        </p:spPr>
        <p:txBody>
          <a:bodyPr/>
          <a:lstStyle/>
          <a:p>
            <a:r>
              <a:rPr lang="sv-SE" dirty="0" smtClean="0"/>
              <a:t>Bilden blir lika stor som föremålet</a:t>
            </a:r>
          </a:p>
          <a:p>
            <a:r>
              <a:rPr lang="sv-SE" dirty="0" smtClean="0"/>
              <a:t>Avståndet mellan spegeln och spegelbilden är lika stort som avståndet mellan föremålet och spegeln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96" y="1671247"/>
            <a:ext cx="6318282" cy="213021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  <a:scene3d>
            <a:camera prst="obliqueTopRight">
              <a:rot lat="0" lon="0" rev="0"/>
            </a:camera>
            <a:lightRig rig="threePt" dir="t"/>
          </a:scene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Konkav spegel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Buktar inåt</a:t>
            </a:r>
          </a:p>
          <a:p>
            <a:r>
              <a:rPr lang="sv-SE" dirty="0" smtClean="0"/>
              <a:t>Samlar ljuset till en brännpunkt</a:t>
            </a:r>
          </a:p>
          <a:p>
            <a:r>
              <a:rPr lang="sv-SE" dirty="0" smtClean="0"/>
              <a:t>På långt håll är bilden förminskad och upp och nervänd, på nära håll rätt vänd och förstorad</a:t>
            </a:r>
          </a:p>
          <a:p>
            <a:r>
              <a:rPr lang="sv-SE" dirty="0" smtClean="0"/>
              <a:t>Används som smink/rakspegel, i paraboler, i strålkastare och solugnar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68" y="5170067"/>
            <a:ext cx="1341180" cy="134118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817" y="5170067"/>
            <a:ext cx="1245381" cy="134118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347" y="5170067"/>
            <a:ext cx="2017674" cy="1349614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022" y="4874136"/>
            <a:ext cx="2187203" cy="164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åge 2"/>
          <p:cNvSpPr/>
          <p:nvPr/>
        </p:nvSpPr>
        <p:spPr>
          <a:xfrm rot="13505631">
            <a:off x="910506" y="1437799"/>
            <a:ext cx="3054989" cy="2832164"/>
          </a:xfrm>
          <a:prstGeom prst="arc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5"/>
          <p:cNvCxnSpPr/>
          <p:nvPr/>
        </p:nvCxnSpPr>
        <p:spPr>
          <a:xfrm>
            <a:off x="970408" y="2839652"/>
            <a:ext cx="5307294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 rot="10800000">
            <a:off x="970410" y="2841242"/>
            <a:ext cx="6525944" cy="1589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rot="10800000">
            <a:off x="1122809" y="2226999"/>
            <a:ext cx="6373545" cy="1588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 rot="10800000">
            <a:off x="1122809" y="3341293"/>
            <a:ext cx="6373545" cy="1588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04076" y="2832788"/>
            <a:ext cx="776482" cy="109672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04076" y="2294467"/>
            <a:ext cx="776482" cy="109672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04076" y="1680225"/>
            <a:ext cx="776482" cy="1096726"/>
          </a:xfrm>
          <a:prstGeom prst="rect">
            <a:avLst/>
          </a:prstGeom>
        </p:spPr>
      </p:pic>
      <p:cxnSp>
        <p:nvCxnSpPr>
          <p:cNvPr id="15" name="Rak 14"/>
          <p:cNvCxnSpPr/>
          <p:nvPr/>
        </p:nvCxnSpPr>
        <p:spPr>
          <a:xfrm rot="10800000" flipV="1">
            <a:off x="1122810" y="1138256"/>
            <a:ext cx="5562225" cy="2204627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10800000">
            <a:off x="1122811" y="2240570"/>
            <a:ext cx="4771521" cy="2276515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802683" y="4049800"/>
            <a:ext cx="135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Konkav spegel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2911224" y="5200038"/>
            <a:ext cx="200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Brännpunkt</a:t>
            </a:r>
            <a:endParaRPr lang="sv-SE" dirty="0"/>
          </a:p>
        </p:txBody>
      </p:sp>
      <p:cxnSp>
        <p:nvCxnSpPr>
          <p:cNvPr id="24" name="Rak 23"/>
          <p:cNvCxnSpPr/>
          <p:nvPr/>
        </p:nvCxnSpPr>
        <p:spPr>
          <a:xfrm rot="16200000" flipV="1">
            <a:off x="1843602" y="3557358"/>
            <a:ext cx="2207129" cy="1078231"/>
          </a:xfrm>
          <a:prstGeom prst="line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10800000">
            <a:off x="970409" y="2839652"/>
            <a:ext cx="4312925" cy="1588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Konvexa speglar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1583850"/>
            <a:ext cx="7167284" cy="4081463"/>
          </a:xfrm>
        </p:spPr>
        <p:txBody>
          <a:bodyPr/>
          <a:lstStyle/>
          <a:p>
            <a:r>
              <a:rPr lang="sv-SE" dirty="0" smtClean="0"/>
              <a:t>Buktar utåt</a:t>
            </a:r>
          </a:p>
          <a:p>
            <a:r>
              <a:rPr lang="sv-SE" dirty="0" smtClean="0"/>
              <a:t>Sprider ljuset</a:t>
            </a:r>
          </a:p>
          <a:p>
            <a:r>
              <a:rPr lang="sv-SE" dirty="0" smtClean="0"/>
              <a:t>Har en skenbar brännpunkt</a:t>
            </a:r>
          </a:p>
          <a:p>
            <a:r>
              <a:rPr lang="sv-SE" dirty="0" smtClean="0"/>
              <a:t>Bilden är alltid förminskad och rättvänd</a:t>
            </a:r>
          </a:p>
          <a:p>
            <a:r>
              <a:rPr lang="sv-SE" dirty="0" smtClean="0"/>
              <a:t>Används som övervakningsspeglar, backspeglar och trafikspeglar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8" y="5162603"/>
            <a:ext cx="2151915" cy="1425644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638" y="5162603"/>
            <a:ext cx="1298607" cy="1425644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357" y="5162603"/>
            <a:ext cx="1903308" cy="1425644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åge 2"/>
          <p:cNvSpPr/>
          <p:nvPr/>
        </p:nvSpPr>
        <p:spPr>
          <a:xfrm rot="2488258">
            <a:off x="-871224" y="1414028"/>
            <a:ext cx="3054989" cy="2832164"/>
          </a:xfrm>
          <a:prstGeom prst="arc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Rak 4"/>
          <p:cNvCxnSpPr/>
          <p:nvPr/>
        </p:nvCxnSpPr>
        <p:spPr>
          <a:xfrm flipV="1">
            <a:off x="419312" y="2839652"/>
            <a:ext cx="7146277" cy="954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/>
        </p:nvCxnSpPr>
        <p:spPr>
          <a:xfrm rot="10800000">
            <a:off x="2156463" y="2830110"/>
            <a:ext cx="5088304" cy="9542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 rot="10800000">
            <a:off x="2057274" y="2226999"/>
            <a:ext cx="5187493" cy="1588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 rot="10800000" flipV="1">
            <a:off x="2156463" y="3342880"/>
            <a:ext cx="5339893" cy="1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36351" y="2832788"/>
            <a:ext cx="776482" cy="109672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36351" y="2300832"/>
            <a:ext cx="776482" cy="109672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36351" y="1678636"/>
            <a:ext cx="776482" cy="1096726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1078233" y="4049800"/>
            <a:ext cx="135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Konvex spegel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239607" y="659668"/>
            <a:ext cx="200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Skenbar brännpunkt</a:t>
            </a:r>
            <a:endParaRPr lang="sv-SE" dirty="0"/>
          </a:p>
        </p:txBody>
      </p:sp>
      <p:cxnSp>
        <p:nvCxnSpPr>
          <p:cNvPr id="16" name="Rak 15"/>
          <p:cNvCxnSpPr/>
          <p:nvPr/>
        </p:nvCxnSpPr>
        <p:spPr>
          <a:xfrm rot="16200000" flipH="1">
            <a:off x="306634" y="2077597"/>
            <a:ext cx="1543196" cy="1"/>
          </a:xfrm>
          <a:prstGeom prst="line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10800000" flipV="1">
            <a:off x="2057277" y="455302"/>
            <a:ext cx="2854667" cy="1773285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rot="10800000">
            <a:off x="2156464" y="3346023"/>
            <a:ext cx="2755479" cy="1350109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 rot="10800000">
            <a:off x="239608" y="2460954"/>
            <a:ext cx="1916855" cy="881927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 rot="10800000" flipV="1">
            <a:off x="239608" y="2226998"/>
            <a:ext cx="1817666" cy="1115881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 rot="10800000" flipV="1">
            <a:off x="2209678" y="2830110"/>
            <a:ext cx="2854666" cy="19086"/>
          </a:xfrm>
          <a:prstGeom prst="line">
            <a:avLst/>
          </a:prstGeom>
          <a:ln w="38100">
            <a:solidFill>
              <a:schemeClr val="accent5">
                <a:alpha val="79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7"/>
          <p:cNvCxnSpPr/>
          <p:nvPr/>
        </p:nvCxnSpPr>
        <p:spPr>
          <a:xfrm rot="5400000">
            <a:off x="5151481" y="4193643"/>
            <a:ext cx="1246093" cy="1174074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2. Ljuset absorberas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Mörka ytor absorberar en stor del av ljuset</a:t>
            </a:r>
          </a:p>
          <a:p>
            <a:r>
              <a:rPr lang="sv-SE" dirty="0" smtClean="0"/>
              <a:t>Ljuset omvandlas till t.ex. värme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1689229" y="5403727"/>
            <a:ext cx="5942252" cy="3594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95091">
            <a:off x="6239625" y="3379181"/>
            <a:ext cx="776482" cy="1096726"/>
          </a:xfrm>
          <a:prstGeom prst="rect">
            <a:avLst/>
          </a:prstGeom>
        </p:spPr>
      </p:pic>
      <p:cxnSp>
        <p:nvCxnSpPr>
          <p:cNvPr id="10" name="Rak 9"/>
          <p:cNvCxnSpPr/>
          <p:nvPr/>
        </p:nvCxnSpPr>
        <p:spPr>
          <a:xfrm rot="10800000">
            <a:off x="3618066" y="4157633"/>
            <a:ext cx="1569425" cy="1246094"/>
          </a:xfrm>
          <a:prstGeom prst="line">
            <a:avLst/>
          </a:prstGeom>
          <a:ln w="3175" cmpd="sng">
            <a:solidFill>
              <a:schemeClr val="accent5"/>
            </a:solidFill>
            <a:prstDash val="sys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3. Ljuset åker igenom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När ljuset åker från ett ämne till ett annat ämne förändras ljusets hastighet. Då ändras också ljusets riktning, ljuset bryts</a:t>
            </a:r>
          </a:p>
          <a:p>
            <a:r>
              <a:rPr lang="sv-SE" dirty="0" smtClean="0"/>
              <a:t>När en ljusstråle går från ett tunt till ett tätare ämne bryts ljuset mot normalen, och tvärt om (Brytningslagen)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logram 3"/>
          <p:cNvSpPr/>
          <p:nvPr/>
        </p:nvSpPr>
        <p:spPr>
          <a:xfrm rot="21287954">
            <a:off x="2554700" y="2189888"/>
            <a:ext cx="4773638" cy="2087694"/>
          </a:xfrm>
          <a:prstGeom prst="parallelogram">
            <a:avLst>
              <a:gd name="adj" fmla="val 92737"/>
            </a:avLst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/>
          <p:cNvCxnSpPr/>
          <p:nvPr/>
        </p:nvCxnSpPr>
        <p:spPr>
          <a:xfrm rot="10800000">
            <a:off x="832104" y="4489641"/>
            <a:ext cx="18393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 rot="10800000" flipV="1">
            <a:off x="2469905" y="2233686"/>
            <a:ext cx="1924178" cy="43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rot="5400000" flipH="1" flipV="1">
            <a:off x="544926" y="2564663"/>
            <a:ext cx="2212156" cy="1637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10800000">
            <a:off x="4934220" y="1977829"/>
            <a:ext cx="22773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10800000" flipV="1">
            <a:off x="2469906" y="1977827"/>
            <a:ext cx="2464315" cy="2996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 16"/>
          <p:cNvSpPr/>
          <p:nvPr/>
        </p:nvSpPr>
        <p:spPr>
          <a:xfrm>
            <a:off x="6583826" y="1677324"/>
            <a:ext cx="350359" cy="30050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Rak 18"/>
          <p:cNvCxnSpPr>
            <a:stCxn id="17" idx="4"/>
          </p:cNvCxnSpPr>
          <p:nvPr/>
        </p:nvCxnSpPr>
        <p:spPr>
          <a:xfrm rot="5400000">
            <a:off x="4850085" y="324766"/>
            <a:ext cx="255861" cy="3561982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ljus?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 att förklara vad ljus är behövs två modeller:</a:t>
            </a:r>
          </a:p>
          <a:p>
            <a:pPr>
              <a:buNone/>
            </a:pPr>
            <a:endParaRPr lang="sv-SE" dirty="0" smtClean="0"/>
          </a:p>
          <a:p>
            <a:pPr marL="800100" lvl="1" indent="-457200">
              <a:buFont typeface="+mj-lt"/>
              <a:buAutoNum type="arabicPeriod"/>
            </a:pPr>
            <a:r>
              <a:rPr lang="sv-SE" sz="2200" dirty="0" smtClean="0"/>
              <a:t>Ljus är partiklar som kallas </a:t>
            </a:r>
            <a:r>
              <a:rPr lang="sv-SE" sz="2200" dirty="0" smtClean="0">
                <a:solidFill>
                  <a:schemeClr val="accent1"/>
                </a:solidFill>
              </a:rPr>
              <a:t>fotoner</a:t>
            </a:r>
          </a:p>
          <a:p>
            <a:pPr marL="800100" lvl="1" indent="-457200">
              <a:buFont typeface="+mj-lt"/>
              <a:buAutoNum type="arabicPeriod"/>
            </a:pPr>
            <a:r>
              <a:rPr lang="sv-SE" sz="2200" dirty="0" smtClean="0"/>
              <a:t>Ljus är (transversella) </a:t>
            </a:r>
            <a:r>
              <a:rPr lang="sv-SE" sz="2200" dirty="0" smtClean="0">
                <a:solidFill>
                  <a:srgbClr val="FFAF03"/>
                </a:solidFill>
              </a:rPr>
              <a:t>vågor</a:t>
            </a:r>
          </a:p>
          <a:p>
            <a:pPr marL="457200" indent="-457200">
              <a:buFont typeface="+mj-lt"/>
              <a:buAutoNum type="arabicPeriod"/>
            </a:pPr>
            <a:endParaRPr lang="sv-SE" dirty="0" smtClean="0">
              <a:solidFill>
                <a:srgbClr val="FFAF0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v-SE" dirty="0" smtClean="0">
              <a:solidFill>
                <a:srgbClr val="FFAF03"/>
              </a:solidFill>
            </a:endParaRPr>
          </a:p>
          <a:p>
            <a:pPr marL="457200" indent="-457200">
              <a:buNone/>
            </a:pPr>
            <a:r>
              <a:rPr lang="sv-SE" dirty="0" smtClean="0">
                <a:solidFill>
                  <a:srgbClr val="FFAF03"/>
                </a:solidFill>
              </a:rPr>
              <a:t>			</a:t>
            </a:r>
            <a:r>
              <a:rPr lang="sv-SE" dirty="0" smtClean="0"/>
              <a:t>Olika färger har olika våglängd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90" y="4195294"/>
            <a:ext cx="2578100" cy="104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555515" y="3067818"/>
            <a:ext cx="6079350" cy="276817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31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1555515" y="299647"/>
            <a:ext cx="6079350" cy="276817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6"/>
          <p:cNvCxnSpPr/>
          <p:nvPr/>
        </p:nvCxnSpPr>
        <p:spPr>
          <a:xfrm>
            <a:off x="2183429" y="1312741"/>
            <a:ext cx="2126345" cy="17550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rot="5400000">
            <a:off x="2333528" y="3074951"/>
            <a:ext cx="3952493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 rot="16200000" flipH="1">
            <a:off x="3567841" y="3809750"/>
            <a:ext cx="2268758" cy="78489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ihandsfigur 12"/>
          <p:cNvSpPr/>
          <p:nvPr/>
        </p:nvSpPr>
        <p:spPr>
          <a:xfrm>
            <a:off x="3981547" y="2639750"/>
            <a:ext cx="313957" cy="142690"/>
          </a:xfrm>
          <a:custGeom>
            <a:avLst/>
            <a:gdLst>
              <a:gd name="connsiteX0" fmla="*/ 0 w 313957"/>
              <a:gd name="connsiteY0" fmla="*/ 142690 h 142690"/>
              <a:gd name="connsiteX1" fmla="*/ 171249 w 313957"/>
              <a:gd name="connsiteY1" fmla="*/ 14269 h 142690"/>
              <a:gd name="connsiteX2" fmla="*/ 313957 w 313957"/>
              <a:gd name="connsiteY2" fmla="*/ 57076 h 142690"/>
              <a:gd name="connsiteX3" fmla="*/ 313957 w 313957"/>
              <a:gd name="connsiteY3" fmla="*/ 57076 h 14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957" h="142690">
                <a:moveTo>
                  <a:pt x="0" y="142690"/>
                </a:moveTo>
                <a:cubicBezTo>
                  <a:pt x="59461" y="85614"/>
                  <a:pt x="118923" y="28538"/>
                  <a:pt x="171249" y="14269"/>
                </a:cubicBezTo>
                <a:cubicBezTo>
                  <a:pt x="223575" y="0"/>
                  <a:pt x="313957" y="57076"/>
                  <a:pt x="313957" y="57076"/>
                </a:cubicBezTo>
                <a:lnTo>
                  <a:pt x="313957" y="570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ihandsfigur 13"/>
          <p:cNvSpPr/>
          <p:nvPr/>
        </p:nvSpPr>
        <p:spPr>
          <a:xfrm>
            <a:off x="4309774" y="3638575"/>
            <a:ext cx="185521" cy="133176"/>
          </a:xfrm>
          <a:custGeom>
            <a:avLst/>
            <a:gdLst>
              <a:gd name="connsiteX0" fmla="*/ 0 w 185521"/>
              <a:gd name="connsiteY0" fmla="*/ 0 h 133176"/>
              <a:gd name="connsiteX1" fmla="*/ 99896 w 185521"/>
              <a:gd name="connsiteY1" fmla="*/ 128420 h 133176"/>
              <a:gd name="connsiteX2" fmla="*/ 185521 w 185521"/>
              <a:gd name="connsiteY2" fmla="*/ 28538 h 13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521" h="133176">
                <a:moveTo>
                  <a:pt x="0" y="0"/>
                </a:moveTo>
                <a:cubicBezTo>
                  <a:pt x="34488" y="61832"/>
                  <a:pt x="68976" y="123664"/>
                  <a:pt x="99896" y="128420"/>
                </a:cubicBezTo>
                <a:cubicBezTo>
                  <a:pt x="130816" y="133176"/>
                  <a:pt x="185521" y="28538"/>
                  <a:pt x="185521" y="28538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Rak 15"/>
          <p:cNvCxnSpPr/>
          <p:nvPr/>
        </p:nvCxnSpPr>
        <p:spPr>
          <a:xfrm>
            <a:off x="3011134" y="2211683"/>
            <a:ext cx="25687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 flipH="1" flipV="1">
            <a:off x="3146722" y="2090397"/>
            <a:ext cx="2425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4010088" y="2270418"/>
            <a:ext cx="97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i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4310569" y="3954151"/>
            <a:ext cx="97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1555515" y="2639750"/>
            <a:ext cx="1284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luft</a:t>
            </a:r>
          </a:p>
          <a:p>
            <a:endParaRPr lang="sv-SE" dirty="0" smtClean="0">
              <a:solidFill>
                <a:srgbClr val="000000"/>
              </a:solidFill>
            </a:endParaRPr>
          </a:p>
          <a:p>
            <a:r>
              <a:rPr lang="sv-SE" dirty="0" smtClean="0">
                <a:solidFill>
                  <a:srgbClr val="000000"/>
                </a:solidFill>
              </a:rPr>
              <a:t>vatten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80" y="1458203"/>
            <a:ext cx="4064000" cy="3048000"/>
          </a:xfrm>
          <a:prstGeom prst="rect">
            <a:avLst/>
          </a:prstGeom>
          <a:scene3d>
            <a:camera prst="perspectiveContrastingRightFacing" fov="2700000">
              <a:rot lat="624000" lon="18966000" rev="216000"/>
            </a:camera>
            <a:lightRig rig="threePt" dir="t"/>
          </a:scene3d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780" y="2322713"/>
            <a:ext cx="3454400" cy="2616200"/>
          </a:xfrm>
          <a:prstGeom prst="rect">
            <a:avLst/>
          </a:prstGeom>
          <a:scene3d>
            <a:camera prst="perspectiveHeroicExtremeLeftFacing" fov="4800000">
              <a:rot lat="486000" lon="2070000" rev="21426000"/>
            </a:camera>
            <a:lightRig rig="threePt" dir="t"/>
          </a:scene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/>
          <p:cNvPicPr>
            <a:picLocks noChangeAspect="1"/>
          </p:cNvPicPr>
          <p:nvPr/>
        </p:nvPicPr>
        <p:blipFill>
          <a:blip r:embed="rId2">
            <a:alphaModFix amt="53000"/>
          </a:blip>
          <a:stretch>
            <a:fillRect/>
          </a:stretch>
        </p:blipFill>
        <p:spPr>
          <a:xfrm>
            <a:off x="6877317" y="4799677"/>
            <a:ext cx="1159278" cy="7419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1300" y="369206"/>
            <a:ext cx="7918450" cy="788894"/>
          </a:xfrm>
        </p:spPr>
        <p:txBody>
          <a:bodyPr/>
          <a:lstStyle/>
          <a:p>
            <a:r>
              <a:rPr lang="sv-SE" dirty="0" smtClean="0"/>
              <a:t>Varför Sigge är så mager…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1011953" y="1371600"/>
            <a:ext cx="7847797" cy="2717356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1953" y="1371600"/>
            <a:ext cx="1122590" cy="175557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5212">
            <a:off x="1714300" y="2354927"/>
            <a:ext cx="1355664" cy="721213"/>
          </a:xfrm>
          <a:prstGeom prst="rect">
            <a:avLst/>
          </a:prstGeom>
        </p:spPr>
      </p:pic>
      <p:sp>
        <p:nvSpPr>
          <p:cNvPr id="17" name="Frihandsfigur 16"/>
          <p:cNvSpPr/>
          <p:nvPr/>
        </p:nvSpPr>
        <p:spPr>
          <a:xfrm>
            <a:off x="1004105" y="2872422"/>
            <a:ext cx="2411821" cy="1927255"/>
          </a:xfrm>
          <a:custGeom>
            <a:avLst/>
            <a:gdLst>
              <a:gd name="connsiteX0" fmla="*/ 0 w 2411821"/>
              <a:gd name="connsiteY0" fmla="*/ 228908 h 1927255"/>
              <a:gd name="connsiteX1" fmla="*/ 1579989 w 2411821"/>
              <a:gd name="connsiteY1" fmla="*/ 317517 h 1927255"/>
              <a:gd name="connsiteX2" fmla="*/ 2406899 w 2411821"/>
              <a:gd name="connsiteY2" fmla="*/ 199371 h 1927255"/>
              <a:gd name="connsiteX3" fmla="*/ 1609521 w 2411821"/>
              <a:gd name="connsiteY3" fmla="*/ 1513744 h 1927255"/>
              <a:gd name="connsiteX4" fmla="*/ 14766 w 2411821"/>
              <a:gd name="connsiteY4" fmla="*/ 1927255 h 1927255"/>
              <a:gd name="connsiteX5" fmla="*/ 14766 w 2411821"/>
              <a:gd name="connsiteY5" fmla="*/ 1927255 h 192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1821" h="1927255">
                <a:moveTo>
                  <a:pt x="0" y="228908"/>
                </a:moveTo>
                <a:cubicBezTo>
                  <a:pt x="589419" y="275674"/>
                  <a:pt x="1178839" y="322440"/>
                  <a:pt x="1579989" y="317517"/>
                </a:cubicBezTo>
                <a:cubicBezTo>
                  <a:pt x="1981139" y="312594"/>
                  <a:pt x="2401977" y="0"/>
                  <a:pt x="2406899" y="199371"/>
                </a:cubicBezTo>
                <a:cubicBezTo>
                  <a:pt x="2411821" y="398742"/>
                  <a:pt x="2008210" y="1225763"/>
                  <a:pt x="1609521" y="1513744"/>
                </a:cubicBezTo>
                <a:cubicBezTo>
                  <a:pt x="1210832" y="1801725"/>
                  <a:pt x="14766" y="1927255"/>
                  <a:pt x="14766" y="1927255"/>
                </a:cubicBezTo>
                <a:lnTo>
                  <a:pt x="14766" y="1927255"/>
                </a:lnTo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011953" y="4088955"/>
            <a:ext cx="7847797" cy="2512446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Rak 18"/>
          <p:cNvCxnSpPr/>
          <p:nvPr/>
        </p:nvCxnSpPr>
        <p:spPr>
          <a:xfrm rot="16200000" flipH="1">
            <a:off x="5532558" y="4484920"/>
            <a:ext cx="1611583" cy="81965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 flipH="1" flipV="1">
            <a:off x="6392756" y="4444378"/>
            <a:ext cx="1611583" cy="900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10800000">
            <a:off x="1630402" y="2137611"/>
            <a:ext cx="4298121" cy="195134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V="1">
            <a:off x="7648918" y="3632986"/>
            <a:ext cx="1210832" cy="4559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rot="5400000">
            <a:off x="4937206" y="4118492"/>
            <a:ext cx="1982635" cy="1588"/>
          </a:xfrm>
          <a:prstGeom prst="line">
            <a:avLst/>
          </a:prstGeom>
          <a:ln w="12700" cap="flat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5927729" y="4088955"/>
            <a:ext cx="1529227" cy="9144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522" y="5444708"/>
            <a:ext cx="1159278" cy="741938"/>
          </a:xfrm>
          <a:prstGeom prst="rect">
            <a:avLst/>
          </a:prstGeom>
        </p:spPr>
      </p:pic>
      <p:sp>
        <p:nvSpPr>
          <p:cNvPr id="32" name="textruta 31"/>
          <p:cNvSpPr txBox="1"/>
          <p:nvPr/>
        </p:nvSpPr>
        <p:spPr>
          <a:xfrm>
            <a:off x="6260890" y="2104241"/>
            <a:ext cx="177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</a:rPr>
              <a:t>Han tror fisken är här…</a:t>
            </a:r>
            <a:endParaRPr lang="sv-SE" dirty="0">
              <a:solidFill>
                <a:srgbClr val="000000"/>
              </a:solidFill>
            </a:endParaRPr>
          </a:p>
        </p:txBody>
      </p:sp>
      <p:cxnSp>
        <p:nvCxnSpPr>
          <p:cNvPr id="34" name="Rak pil 33"/>
          <p:cNvCxnSpPr/>
          <p:nvPr/>
        </p:nvCxnSpPr>
        <p:spPr>
          <a:xfrm rot="16200000" flipH="1">
            <a:off x="6247826" y="3590546"/>
            <a:ext cx="2049105" cy="369156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Linser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2775" y="2044700"/>
            <a:ext cx="4006414" cy="4081463"/>
          </a:xfrm>
        </p:spPr>
        <p:txBody>
          <a:bodyPr/>
          <a:lstStyle/>
          <a:p>
            <a:r>
              <a:rPr lang="sv-SE" dirty="0" smtClean="0"/>
              <a:t>Det finns två slags linser, konvexa och konkava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618" y="1637276"/>
            <a:ext cx="3175000" cy="31750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300554" y="582706"/>
            <a:ext cx="7918450" cy="788894"/>
          </a:xfrm>
        </p:spPr>
        <p:txBody>
          <a:bodyPr/>
          <a:lstStyle/>
          <a:p>
            <a:r>
              <a:rPr lang="sv-SE" dirty="0" smtClean="0"/>
              <a:t>Konvexa linser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Är tjockast på mitten</a:t>
            </a:r>
          </a:p>
          <a:p>
            <a:r>
              <a:rPr lang="sv-SE" dirty="0" smtClean="0"/>
              <a:t>Samlar ljusstrålarna till en brännpunkt</a:t>
            </a:r>
          </a:p>
          <a:p>
            <a:r>
              <a:rPr lang="sv-SE" dirty="0" smtClean="0"/>
              <a:t>Har två verkliga brännpunkter</a:t>
            </a:r>
          </a:p>
          <a:p>
            <a:r>
              <a:rPr lang="sv-SE" dirty="0" smtClean="0"/>
              <a:t>Avståndet mellan linsens mitt och brännpunkten kallas brännvidd</a:t>
            </a:r>
          </a:p>
          <a:p>
            <a:r>
              <a:rPr lang="sv-SE" dirty="0" smtClean="0"/>
              <a:t>Kallas också pluslins eller samlingslins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73" y="582706"/>
            <a:ext cx="1886916" cy="1886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8358" y="1255665"/>
            <a:ext cx="7167284" cy="2739632"/>
          </a:xfrm>
        </p:spPr>
        <p:txBody>
          <a:bodyPr/>
          <a:lstStyle/>
          <a:p>
            <a:r>
              <a:rPr lang="sv-SE" dirty="0" smtClean="0"/>
              <a:t>På nära håll är bilden en förstorad, rättvänd skenbild</a:t>
            </a:r>
          </a:p>
          <a:p>
            <a:r>
              <a:rPr lang="sv-SE" dirty="0" smtClean="0"/>
              <a:t>På långt håll är </a:t>
            </a:r>
            <a:r>
              <a:rPr lang="sv-SE" dirty="0" smtClean="0"/>
              <a:t>bilden en </a:t>
            </a:r>
            <a:r>
              <a:rPr lang="sv-SE" dirty="0" smtClean="0"/>
              <a:t>upp och ner </a:t>
            </a:r>
            <a:r>
              <a:rPr lang="sv-SE" dirty="0" smtClean="0"/>
              <a:t>vänd verklig bild</a:t>
            </a:r>
          </a:p>
          <a:p>
            <a:r>
              <a:rPr lang="sv-SE" dirty="0" smtClean="0"/>
              <a:t>Används i läsglasögon, förstoringsglas, luppar, kikare mikroskop m.m.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65" y="1512505"/>
            <a:ext cx="5080000" cy="208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Vänster klammerparentes 4"/>
          <p:cNvSpPr/>
          <p:nvPr/>
        </p:nvSpPr>
        <p:spPr>
          <a:xfrm>
            <a:off x="5465706" y="2953203"/>
            <a:ext cx="313957" cy="2697289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5094667" y="4494710"/>
            <a:ext cx="252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brännvidd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229201" y="582706"/>
            <a:ext cx="7918450" cy="788894"/>
          </a:xfrm>
        </p:spPr>
        <p:txBody>
          <a:bodyPr/>
          <a:lstStyle/>
          <a:p>
            <a:r>
              <a:rPr lang="sv-SE" dirty="0" smtClean="0"/>
              <a:t>Konkav lins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Tunnast på mitten</a:t>
            </a:r>
          </a:p>
          <a:p>
            <a:r>
              <a:rPr lang="sv-SE" dirty="0" smtClean="0"/>
              <a:t>Sprider ljuset</a:t>
            </a:r>
          </a:p>
          <a:p>
            <a:r>
              <a:rPr lang="sv-SE" dirty="0" smtClean="0"/>
              <a:t>Har två skenbara brännpunkter</a:t>
            </a:r>
          </a:p>
          <a:p>
            <a:r>
              <a:rPr lang="sv-SE" dirty="0" smtClean="0"/>
              <a:t>Kallas också minuslins eller spridningslins</a:t>
            </a:r>
          </a:p>
          <a:p>
            <a:r>
              <a:rPr lang="sv-SE" dirty="0" smtClean="0"/>
              <a:t>Bilden är en förminskad skenbild</a:t>
            </a:r>
          </a:p>
          <a:p>
            <a:r>
              <a:rPr lang="sv-SE" dirty="0" smtClean="0"/>
              <a:t>Används i glasögon för närsynta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989" y="582706"/>
            <a:ext cx="2099851" cy="2099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78" y="699863"/>
            <a:ext cx="5080000" cy="3822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ruta 6"/>
          <p:cNvSpPr txBox="1"/>
          <p:nvPr/>
        </p:nvSpPr>
        <p:spPr>
          <a:xfrm>
            <a:off x="1098850" y="5422190"/>
            <a:ext cx="246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Skenbar brännpunkt</a:t>
            </a:r>
            <a:endParaRPr lang="sv-SE" dirty="0"/>
          </a:p>
        </p:txBody>
      </p:sp>
      <p:cxnSp>
        <p:nvCxnSpPr>
          <p:cNvPr id="11" name="Rak pil 10"/>
          <p:cNvCxnSpPr>
            <a:stCxn id="7" idx="0"/>
          </p:cNvCxnSpPr>
          <p:nvPr/>
        </p:nvCxnSpPr>
        <p:spPr>
          <a:xfrm rot="5400000" flipH="1" flipV="1">
            <a:off x="1131134" y="3927502"/>
            <a:ext cx="2696826" cy="29255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Ögat, glasögon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40" y="2173368"/>
            <a:ext cx="4038600" cy="28448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733899" y="1527604"/>
            <a:ext cx="26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Hornhinna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99582" y="2234002"/>
            <a:ext cx="308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Främre ögonkammare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465297" y="3195407"/>
            <a:ext cx="26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Iris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4133932" y="1528437"/>
            <a:ext cx="26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</a:t>
            </a:r>
            <a:r>
              <a:rPr lang="sv-SE" dirty="0" smtClean="0"/>
              <a:t>upill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969367" y="4648836"/>
            <a:ext cx="26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Lins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482069" y="5209816"/>
            <a:ext cx="26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Glaskropp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5141047" y="5209816"/>
            <a:ext cx="26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Näthinna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7196907" y="1158272"/>
            <a:ext cx="26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Gula fläcken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6802567" y="5394482"/>
            <a:ext cx="26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Blinda fläcken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7713339" y="3010742"/>
            <a:ext cx="133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Synnerv</a:t>
            </a:r>
            <a:endParaRPr lang="sv-SE" dirty="0"/>
          </a:p>
        </p:txBody>
      </p:sp>
      <p:cxnSp>
        <p:nvCxnSpPr>
          <p:cNvPr id="18" name="Rak pil 17"/>
          <p:cNvCxnSpPr/>
          <p:nvPr/>
        </p:nvCxnSpPr>
        <p:spPr>
          <a:xfrm>
            <a:off x="2340424" y="1897769"/>
            <a:ext cx="2197682" cy="929137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>
            <a:off x="3068217" y="2603334"/>
            <a:ext cx="1334317" cy="884331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>
            <a:off x="1969367" y="3487666"/>
            <a:ext cx="2768531" cy="3693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 rot="16200000" flipH="1">
            <a:off x="3843054" y="2592821"/>
            <a:ext cx="1589896" cy="19979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pil 29"/>
          <p:cNvCxnSpPr/>
          <p:nvPr/>
        </p:nvCxnSpPr>
        <p:spPr>
          <a:xfrm flipV="1">
            <a:off x="2554469" y="3856997"/>
            <a:ext cx="2454588" cy="9658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 32"/>
          <p:cNvCxnSpPr/>
          <p:nvPr/>
        </p:nvCxnSpPr>
        <p:spPr>
          <a:xfrm flipV="1">
            <a:off x="4133932" y="3856997"/>
            <a:ext cx="1545837" cy="1352821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/>
          <p:nvPr/>
        </p:nvCxnSpPr>
        <p:spPr>
          <a:xfrm rot="5400000" flipH="1" flipV="1">
            <a:off x="4837940" y="3668735"/>
            <a:ext cx="2382910" cy="699253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 rot="5400000">
            <a:off x="6326511" y="2004494"/>
            <a:ext cx="1959228" cy="10071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/>
          <p:nvPr/>
        </p:nvCxnSpPr>
        <p:spPr>
          <a:xfrm rot="5400000">
            <a:off x="7434301" y="3423660"/>
            <a:ext cx="857795" cy="770622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ak pil 44"/>
          <p:cNvCxnSpPr/>
          <p:nvPr/>
        </p:nvCxnSpPr>
        <p:spPr>
          <a:xfrm rot="16200000" flipV="1">
            <a:off x="6447685" y="4364280"/>
            <a:ext cx="1385084" cy="67532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Elektromagnetiskt spektrum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098850" y="5136811"/>
            <a:ext cx="694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Det synliga ljuset är bara en liten del av det ”ljus” som finns…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73" y="2370738"/>
            <a:ext cx="5588000" cy="165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13434" y="1371600"/>
            <a:ext cx="7717791" cy="49923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Närsynt öga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8" y="1098443"/>
            <a:ext cx="6350000" cy="50800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391648" y="3624306"/>
            <a:ext cx="5929260" cy="2554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2540198" y="5778913"/>
            <a:ext cx="338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</a:rPr>
              <a:t>Konkav lins</a:t>
            </a:r>
            <a:endParaRPr lang="sv-SE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484161" y="1797884"/>
            <a:ext cx="6685611" cy="48657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Översynt öga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72" y="1034331"/>
            <a:ext cx="6350000" cy="6350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524881" y="6349670"/>
            <a:ext cx="188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</a:rPr>
              <a:t>Konvex lins</a:t>
            </a:r>
            <a:endParaRPr lang="sv-SE" b="1" dirty="0">
              <a:solidFill>
                <a:srgbClr val="00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054992" y="4309214"/>
            <a:ext cx="5751123" cy="23543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Kameran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3924" y="663827"/>
            <a:ext cx="5108273" cy="652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776" y="5571470"/>
            <a:ext cx="7918450" cy="788894"/>
          </a:xfrm>
        </p:spPr>
        <p:txBody>
          <a:bodyPr/>
          <a:lstStyle/>
          <a:p>
            <a:r>
              <a:rPr lang="sv-SE" dirty="0" smtClean="0"/>
              <a:t>SLUT</a:t>
            </a:r>
            <a:endParaRPr lang="sv-SE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93" y="772453"/>
            <a:ext cx="8255000" cy="530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51" y="226354"/>
            <a:ext cx="81280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Ljusets hastighet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Ljuset färdas ca 300 000 km/s i vakuum</a:t>
            </a:r>
          </a:p>
          <a:p>
            <a:r>
              <a:rPr lang="sv-SE" dirty="0" smtClean="0"/>
              <a:t>Detta motsvarar ca 7 varv runt jorden på en sekund</a:t>
            </a:r>
          </a:p>
          <a:p>
            <a:r>
              <a:rPr lang="sv-SE" dirty="0" smtClean="0"/>
              <a:t>I t.ex. vatten och glas är ljushastigheten lite lägre (200 000 -250 000 km/s)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ser vi föremål?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 kan se föremål för att ljuset från en ljuskälla studsar på föremålet till våra ögon.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348394"/>
            <a:ext cx="1423428" cy="126526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842" y="4613662"/>
            <a:ext cx="2580029" cy="2435547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rot="10800000" flipV="1">
            <a:off x="4466754" y="3538692"/>
            <a:ext cx="2625823" cy="1826422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rot="10800000">
            <a:off x="1312911" y="3881147"/>
            <a:ext cx="3153844" cy="1483969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381" y="2736496"/>
            <a:ext cx="1604392" cy="1604392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Ljus träffar en yta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När ljus träffar en yta kan tre saker inträffa:</a:t>
            </a:r>
          </a:p>
          <a:p>
            <a:pPr>
              <a:buNone/>
            </a:pPr>
            <a:endParaRPr lang="sv-SE" dirty="0" smtClean="0"/>
          </a:p>
          <a:p>
            <a:pPr marL="800100" lvl="1" indent="-457200">
              <a:buFont typeface="+mj-lt"/>
              <a:buAutoNum type="arabicPeriod"/>
            </a:pPr>
            <a:r>
              <a:rPr lang="sv-SE" sz="2200" dirty="0" smtClean="0"/>
              <a:t>Ljuset reflekteras</a:t>
            </a:r>
          </a:p>
          <a:p>
            <a:pPr marL="800100" lvl="1" indent="-457200">
              <a:buFont typeface="+mj-lt"/>
              <a:buAutoNum type="arabicPeriod"/>
            </a:pPr>
            <a:r>
              <a:rPr lang="sv-SE" sz="2200" dirty="0" smtClean="0"/>
              <a:t>Ljuset absorberas</a:t>
            </a:r>
          </a:p>
          <a:p>
            <a:pPr marL="800100" lvl="1" indent="-457200">
              <a:buFont typeface="+mj-lt"/>
              <a:buAutoNum type="arabicPeriod"/>
            </a:pPr>
            <a:r>
              <a:rPr lang="sv-SE" sz="2200" dirty="0" smtClean="0"/>
              <a:t>Ljuset åker igenom</a:t>
            </a:r>
            <a:endParaRPr lang="sv-SE" sz="22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1. Ljuset reflekteras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Ljuset reflekteras alltid så att reflektionsvinkeln är lika stor som infallsvinkeln (Reflektionslagen)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74" y="3405476"/>
            <a:ext cx="1860081" cy="2972732"/>
          </a:xfrm>
          <a:prstGeom prst="rect">
            <a:avLst/>
          </a:prstGeom>
          <a:ln w="12700" cmpd="sng"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  <a:effectLst>
            <a:outerShdw blurRad="50800" dist="38100" dir="13500000" algn="tl">
              <a:srgbClr val="000000">
                <a:alpha val="43000"/>
              </a:srgb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4381128" y="4023836"/>
            <a:ext cx="232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 = infallsvinkel</a:t>
            </a:r>
          </a:p>
          <a:p>
            <a:r>
              <a:rPr lang="sv-SE" dirty="0" smtClean="0"/>
              <a:t>r = reflektionsvinkel</a:t>
            </a:r>
          </a:p>
          <a:p>
            <a:endParaRPr lang="sv-SE" dirty="0" smtClean="0"/>
          </a:p>
          <a:p>
            <a:r>
              <a:rPr lang="sv-SE" dirty="0" smtClean="0"/>
              <a:t>	i = r</a:t>
            </a:r>
            <a:endParaRPr lang="sv-SE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Choice>
    <mc:Fallback>
      <mc:AlternateContent>
        <mc:Choice Requires="mp">
          <p:transition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>
            <p:cover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ymning">
  <a:themeElements>
    <a:clrScheme name="Skymning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Skymning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Skymning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Skymning.thmx</Template>
  <TotalTime>12652</TotalTime>
  <Words>504</Words>
  <Application>Microsoft Macintosh PowerPoint</Application>
  <PresentationFormat>Bildspel på skärmen (4:3)</PresentationFormat>
  <Paragraphs>106</Paragraphs>
  <Slides>33</Slides>
  <Notes>0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4" baseType="lpstr">
      <vt:lpstr>Skymning</vt:lpstr>
      <vt:lpstr>OPTIK</vt:lpstr>
      <vt:lpstr>Vad är ljus?</vt:lpstr>
      <vt:lpstr>Elektromagnetiskt spektrum</vt:lpstr>
      <vt:lpstr>Bild 4</vt:lpstr>
      <vt:lpstr>Bild 5</vt:lpstr>
      <vt:lpstr>Ljusets hastighet</vt:lpstr>
      <vt:lpstr>Varför ser vi föremål?</vt:lpstr>
      <vt:lpstr>Ljus träffar en yta</vt:lpstr>
      <vt:lpstr>1. Ljuset reflekteras</vt:lpstr>
      <vt:lpstr>Bild 10</vt:lpstr>
      <vt:lpstr>Speglar</vt:lpstr>
      <vt:lpstr>Plan spegel</vt:lpstr>
      <vt:lpstr>Konkav spegel</vt:lpstr>
      <vt:lpstr>Bild 14</vt:lpstr>
      <vt:lpstr>Konvexa speglar</vt:lpstr>
      <vt:lpstr>Bild 16</vt:lpstr>
      <vt:lpstr>2. Ljuset absorberas</vt:lpstr>
      <vt:lpstr>3. Ljuset åker igenom</vt:lpstr>
      <vt:lpstr>Bild 19</vt:lpstr>
      <vt:lpstr>Bild 20</vt:lpstr>
      <vt:lpstr>Bild 21</vt:lpstr>
      <vt:lpstr>Varför Sigge är så mager…</vt:lpstr>
      <vt:lpstr>Linser</vt:lpstr>
      <vt:lpstr>Konvexa linser</vt:lpstr>
      <vt:lpstr>Bild 25</vt:lpstr>
      <vt:lpstr>Bild 26</vt:lpstr>
      <vt:lpstr>Konkav lins</vt:lpstr>
      <vt:lpstr>Bild 28</vt:lpstr>
      <vt:lpstr>Ögat, glasögon</vt:lpstr>
      <vt:lpstr>Närsynt öga</vt:lpstr>
      <vt:lpstr>Översynt öga</vt:lpstr>
      <vt:lpstr>Kameran</vt:lpstr>
      <vt:lpstr>SLUT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OPTIK</dc:title>
  <dc:creator>Robert Backman</dc:creator>
  <cp:lastModifiedBy>Robert Backman</cp:lastModifiedBy>
  <cp:revision>20</cp:revision>
  <dcterms:created xsi:type="dcterms:W3CDTF">2012-10-11T09:52:35Z</dcterms:created>
  <dcterms:modified xsi:type="dcterms:W3CDTF">2012-10-12T06:07:41Z</dcterms:modified>
</cp:coreProperties>
</file>