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5A7B52B-B774-C749-A937-D22DBAE925CB}" type="datetimeFigureOut">
              <a:rPr lang="sv-SE" smtClean="0"/>
              <a:pPr/>
              <a:t>12-02-09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ECDC77C-BFE0-5C4A-AD51-E8B0DCC761B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Radioaktivitet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12" descr="radioac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44" y="2579911"/>
            <a:ext cx="4641850" cy="3714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620544" y="5925329"/>
            <a:ext cx="25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Kap 12.2 s. 236-243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Anger hur många partiklar ett radioaktivt föremål sänder ut varje sekund</a:t>
            </a:r>
          </a:p>
          <a:p>
            <a:r>
              <a:rPr lang="sv-SE" dirty="0" smtClean="0"/>
              <a:t>Mäts i becquerel (Bq). 1 Bq = 1 partikel/sekund</a:t>
            </a:r>
          </a:p>
          <a:p>
            <a:r>
              <a:rPr lang="sv-SE" dirty="0" smtClean="0"/>
              <a:t>Mäts med en Geigermätare</a:t>
            </a:r>
            <a:endParaRPr lang="sv-SE" dirty="0"/>
          </a:p>
        </p:txBody>
      </p:sp>
      <p:pic>
        <p:nvPicPr>
          <p:cNvPr id="4" name="Picture 7" descr="cdv-700_geiger_counter_circa_1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4079" y="3904159"/>
            <a:ext cx="2341563" cy="1922462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Halveringstid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2044700"/>
            <a:ext cx="7167284" cy="2412475"/>
          </a:xfrm>
        </p:spPr>
        <p:txBody>
          <a:bodyPr/>
          <a:lstStyle/>
          <a:p>
            <a:r>
              <a:rPr lang="sv-SE" dirty="0" smtClean="0"/>
              <a:t>Den tid det tar för hälften av de ursprungliga kärnorna i ett radioaktivt ämne att sönderfalla</a:t>
            </a:r>
          </a:p>
          <a:p>
            <a:r>
              <a:rPr lang="sv-SE" dirty="0" smtClean="0"/>
              <a:t>Ex: sönderfall hos Cs-137 med halveringstiden 30 år.</a:t>
            </a:r>
            <a:endParaRPr lang="sv-SE" dirty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09625" y="4598988"/>
            <a:ext cx="1774825" cy="1855787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862263" y="4586288"/>
            <a:ext cx="1774825" cy="1855787"/>
            <a:chOff x="1803" y="2889"/>
            <a:chExt cx="1118" cy="1169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1803" y="2889"/>
              <a:ext cx="1118" cy="1169"/>
            </a:xfrm>
            <a:prstGeom prst="rect">
              <a:avLst/>
            </a:prstGeom>
            <a:solidFill>
              <a:schemeClr val="folHlink">
                <a:alpha val="5099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805" y="3274"/>
              <a:ext cx="743" cy="77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921250" y="4578350"/>
            <a:ext cx="1774825" cy="1855788"/>
            <a:chOff x="3100" y="2884"/>
            <a:chExt cx="1118" cy="1169"/>
          </a:xfrm>
        </p:grpSpPr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3100" y="2884"/>
              <a:ext cx="1118" cy="1169"/>
            </a:xfrm>
            <a:prstGeom prst="rect">
              <a:avLst/>
            </a:prstGeom>
            <a:solidFill>
              <a:schemeClr val="folHlink">
                <a:alpha val="5099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3109" y="3459"/>
              <a:ext cx="532" cy="58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6996113" y="4586288"/>
            <a:ext cx="1774825" cy="1855787"/>
            <a:chOff x="4407" y="2889"/>
            <a:chExt cx="1118" cy="1169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407" y="2889"/>
              <a:ext cx="1118" cy="1169"/>
            </a:xfrm>
            <a:prstGeom prst="rect">
              <a:avLst/>
            </a:prstGeom>
            <a:solidFill>
              <a:schemeClr val="folHlink">
                <a:alpha val="5099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4408" y="3700"/>
              <a:ext cx="299" cy="34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382838" y="4124325"/>
            <a:ext cx="92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sv-SE" sz="2000"/>
              <a:t>30 år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4348163" y="4121150"/>
            <a:ext cx="92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sv-SE" sz="2000"/>
              <a:t>30 år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492875" y="4138613"/>
            <a:ext cx="92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sv-SE" sz="2000"/>
              <a:t>30 år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8228013" y="4238625"/>
            <a:ext cx="642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sv-SE" sz="1400"/>
              <a:t>o.s.v.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988358" y="4912479"/>
            <a:ext cx="13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1000 Bq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3256895" y="4880213"/>
            <a:ext cx="109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5</a:t>
            </a:r>
            <a:r>
              <a:rPr lang="sv-SE" dirty="0" smtClean="0">
                <a:solidFill>
                  <a:srgbClr val="FF0000"/>
                </a:solidFill>
              </a:rPr>
              <a:t>00 Bq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5270500" y="4912479"/>
            <a:ext cx="109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250 Bq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7415213" y="4912479"/>
            <a:ext cx="109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125 Bq</a:t>
            </a:r>
            <a:endParaRPr lang="sv-S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14" grpId="0"/>
      <p:bldP spid="15" grpId="0"/>
      <p:bldP spid="16" grpId="0"/>
      <p:bldP spid="17" grpId="0"/>
      <p:bldP spid="18" grpId="0"/>
      <p:bldP spid="19" grpId="1"/>
      <p:bldP spid="20" grpId="1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Halveringstid för några ämnen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Uran-238  	4,5 miljarder år</a:t>
            </a:r>
          </a:p>
          <a:p>
            <a:r>
              <a:rPr lang="sv-SE" dirty="0" smtClean="0"/>
              <a:t>Radon 	3,8 dygn</a:t>
            </a:r>
          </a:p>
          <a:p>
            <a:r>
              <a:rPr lang="sv-SE" dirty="0" smtClean="0"/>
              <a:t>Kol-14	5700 år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Stråldos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Den mängd strålning vi utsätts för</a:t>
            </a:r>
          </a:p>
          <a:p>
            <a:r>
              <a:rPr lang="sv-SE" dirty="0" smtClean="0"/>
              <a:t>Mäts i Sievert (</a:t>
            </a:r>
            <a:r>
              <a:rPr lang="sv-SE" dirty="0" err="1" smtClean="0"/>
              <a:t>Sv</a:t>
            </a:r>
            <a:r>
              <a:rPr lang="sv-SE" dirty="0" smtClean="0"/>
              <a:t>)</a:t>
            </a:r>
          </a:p>
          <a:p>
            <a:r>
              <a:rPr lang="sv-SE" dirty="0" smtClean="0"/>
              <a:t>Medeldosen vi utsätts för är ca 6 millisievert/år</a:t>
            </a:r>
          </a:p>
          <a:p>
            <a:r>
              <a:rPr lang="sv-SE" dirty="0" smtClean="0"/>
              <a:t>1 </a:t>
            </a:r>
            <a:r>
              <a:rPr lang="sv-SE" dirty="0" err="1" smtClean="0"/>
              <a:t>Sv</a:t>
            </a:r>
            <a:r>
              <a:rPr lang="sv-SE" dirty="0" smtClean="0"/>
              <a:t> ger strålsjuka med hudskador, illamående, diarré och inre blödningar</a:t>
            </a:r>
          </a:p>
          <a:p>
            <a:r>
              <a:rPr lang="sv-SE" dirty="0" smtClean="0"/>
              <a:t>3-4 </a:t>
            </a:r>
            <a:r>
              <a:rPr lang="sv-SE" dirty="0" err="1" smtClean="0"/>
              <a:t>Sv</a:t>
            </a:r>
            <a:r>
              <a:rPr lang="sv-SE" dirty="0" smtClean="0"/>
              <a:t> leder till döden med 50 procents sannolikhet</a:t>
            </a:r>
          </a:p>
          <a:p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Dosimeter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Alla som utsätts för strålning i sitt jobb måste bära en dosimeter som visar hur mycket strålning de utsätts för</a:t>
            </a:r>
            <a:endParaRPr lang="sv-SE" dirty="0"/>
          </a:p>
        </p:txBody>
      </p:sp>
      <p:pic>
        <p:nvPicPr>
          <p:cNvPr id="4" name="Picture 4" descr="dosi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1648" y="3273216"/>
            <a:ext cx="3500438" cy="3205162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Repetition: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Vem upptäckte radioaktiviteten?</a:t>
            </a:r>
          </a:p>
          <a:p>
            <a:r>
              <a:rPr lang="sv-SE" dirty="0" smtClean="0"/>
              <a:t>Vilka tre typer av radioaktiv strålning finns det?</a:t>
            </a:r>
          </a:p>
          <a:p>
            <a:r>
              <a:rPr lang="sv-SE" dirty="0" smtClean="0"/>
              <a:t>Vad är alfa-, beta- och gammastrålning?</a:t>
            </a:r>
          </a:p>
          <a:p>
            <a:r>
              <a:rPr lang="sv-SE" dirty="0" smtClean="0"/>
              <a:t>Vad behövs för att stoppa dem?</a:t>
            </a:r>
          </a:p>
          <a:p>
            <a:r>
              <a:rPr lang="sv-SE" smtClean="0"/>
              <a:t>Till vad </a:t>
            </a:r>
            <a:r>
              <a:rPr lang="sv-SE" dirty="0" smtClean="0"/>
              <a:t>kan man använda radioaktiv strålning?</a:t>
            </a:r>
          </a:p>
          <a:p>
            <a:r>
              <a:rPr lang="sv-SE" dirty="0" smtClean="0"/>
              <a:t>Vad är halveringstiden?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775" y="5715250"/>
            <a:ext cx="7918450" cy="788894"/>
          </a:xfrm>
        </p:spPr>
        <p:txBody>
          <a:bodyPr/>
          <a:lstStyle/>
          <a:p>
            <a:r>
              <a:rPr lang="sv-SE" dirty="0" smtClean="0"/>
              <a:t>THE END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7136" y="407376"/>
            <a:ext cx="5871588" cy="788894"/>
          </a:xfrm>
        </p:spPr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Upptäckt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1371600"/>
            <a:ext cx="5410365" cy="5170384"/>
          </a:xfrm>
        </p:spPr>
        <p:txBody>
          <a:bodyPr/>
          <a:lstStyle/>
          <a:p>
            <a:r>
              <a:rPr lang="sv-SE" dirty="0" smtClean="0"/>
              <a:t>Upptäcktes av en slump av fransmannen Henri Becquerel år 1896 när han undersökte ett uransalt.</a:t>
            </a:r>
          </a:p>
          <a:p>
            <a:r>
              <a:rPr lang="sv-SE" dirty="0" smtClean="0"/>
              <a:t>Marie och Pierre Curie upptäckte två andra radioaktiva ämnen, polonium och radium.</a:t>
            </a:r>
          </a:p>
          <a:p>
            <a:r>
              <a:rPr lang="sv-SE" dirty="0" smtClean="0"/>
              <a:t>Dessa tre fick Nobelpriset i fysik år 1903.</a:t>
            </a:r>
          </a:p>
          <a:p>
            <a:r>
              <a:rPr lang="sv-SE" dirty="0" smtClean="0"/>
              <a:t>Marie Curie fick senare också Nobelpris i kemi.</a:t>
            </a:r>
            <a:endParaRPr lang="sv-SE" dirty="0"/>
          </a:p>
        </p:txBody>
      </p:sp>
      <p:pic>
        <p:nvPicPr>
          <p:cNvPr id="4" name="Picture 4" descr="h beque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8327" y="582706"/>
            <a:ext cx="2175347" cy="3068671"/>
          </a:xfrm>
          <a:prstGeom prst="rect">
            <a:avLst/>
          </a:prstGeom>
          <a:noFill/>
        </p:spPr>
      </p:pic>
      <p:pic>
        <p:nvPicPr>
          <p:cNvPr id="5" name="Picture 4" descr="Curie-P&amp;M%5B1%5Dbo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8327" y="3701300"/>
            <a:ext cx="2175347" cy="28406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Radioaktiva </a:t>
            </a:r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ämnen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7" y="2044700"/>
            <a:ext cx="7542867" cy="4081463"/>
          </a:xfrm>
        </p:spPr>
        <p:txBody>
          <a:bodyPr/>
          <a:lstStyle/>
          <a:p>
            <a:r>
              <a:rPr lang="sv-SE" dirty="0" smtClean="0"/>
              <a:t>Radioaktiv strålning uppkommer hos isotoper där kärnan innehåller för mycket energi. Dessa isotopers kärnor är instabila.</a:t>
            </a:r>
          </a:p>
          <a:p>
            <a:r>
              <a:rPr lang="sv-SE" dirty="0" smtClean="0"/>
              <a:t>Kärnorna gör sig av med överskottsenergin genom att sända ut strålning, man säger att kärnorna sönderfaller.</a:t>
            </a:r>
          </a:p>
          <a:p>
            <a:r>
              <a:rPr lang="sv-SE" dirty="0" smtClean="0"/>
              <a:t>Det finns tre typer av radioaktiv strålning: alfa-, beta- och gammastrålning.</a:t>
            </a:r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Alfastrålning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Består av positivt laddade alfapartiklar.</a:t>
            </a:r>
          </a:p>
          <a:p>
            <a:r>
              <a:rPr lang="sv-SE" dirty="0" smtClean="0"/>
              <a:t>En alfapartikel består av två protoner och två neutroner = heliumkärna</a:t>
            </a:r>
          </a:p>
          <a:p>
            <a:r>
              <a:rPr lang="sv-SE" dirty="0" smtClean="0"/>
              <a:t>När en atomkärna sänder ut en alfapartikel bildas ett nytt ämne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51" y="4397268"/>
            <a:ext cx="2597291" cy="1920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Betastrålning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1371600"/>
            <a:ext cx="7167284" cy="4081463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r>
              <a:rPr lang="sv-SE" dirty="0" smtClean="0"/>
              <a:t>Betastrålning uppstår om det finns för många eller för få neutroner i kärnan</a:t>
            </a:r>
          </a:p>
          <a:p>
            <a:r>
              <a:rPr lang="sv-SE" dirty="0" smtClean="0"/>
              <a:t>Består av negativt laddade elektroner</a:t>
            </a:r>
          </a:p>
          <a:p>
            <a:r>
              <a:rPr lang="sv-SE" dirty="0" smtClean="0"/>
              <a:t>Vid betasönderfall omvandlas en neutron till en proton och en elektron. Elektronen stöts bort ur kärnan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38" y="4747756"/>
            <a:ext cx="2399443" cy="1863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Gammastrålning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Består inte av partiklar, utan är elektromagnetisk strålning.</a:t>
            </a:r>
          </a:p>
          <a:p>
            <a:r>
              <a:rPr lang="sv-SE" dirty="0" smtClean="0"/>
              <a:t>En kärna med överskottsenergi (exciterad kärna) sänder ut energi i form av gammastrålning.</a:t>
            </a:r>
          </a:p>
          <a:p>
            <a:r>
              <a:rPr lang="sv-SE" dirty="0" smtClean="0"/>
              <a:t>Inget nytt ämne uppstår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6" y="4279443"/>
            <a:ext cx="2351289" cy="2316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Sönderfallskedjor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1858101"/>
            <a:ext cx="3815761" cy="4081463"/>
          </a:xfrm>
        </p:spPr>
        <p:txBody>
          <a:bodyPr/>
          <a:lstStyle/>
          <a:p>
            <a:r>
              <a:rPr lang="sv-SE" dirty="0" smtClean="0"/>
              <a:t>I själva verket sönderfaller instabila isotoper många gånger innan de blir stabila</a:t>
            </a:r>
          </a:p>
          <a:p>
            <a:r>
              <a:rPr lang="sv-SE" dirty="0" smtClean="0"/>
              <a:t>Ex: Uran-238:s sönderfallskedja</a:t>
            </a:r>
            <a:endParaRPr lang="sv-SE" dirty="0"/>
          </a:p>
        </p:txBody>
      </p:sp>
      <p:pic>
        <p:nvPicPr>
          <p:cNvPr id="4" name="Picture 5" descr="u238_ch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072" y="1858101"/>
            <a:ext cx="3472153" cy="4675438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sv-SE" dirty="0" smtClean="0"/>
              <a:t>Inbromsning av strålning</a:t>
            </a:r>
            <a:endParaRPr lang="sv-SE" dirty="0"/>
          </a:p>
        </p:txBody>
      </p:sp>
      <p:pic>
        <p:nvPicPr>
          <p:cNvPr id="4" name="Picture 4" descr="radiation_pen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199" y="1605034"/>
            <a:ext cx="4248150" cy="327025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588199" y="5547506"/>
            <a:ext cx="141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Papper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205102" y="5547506"/>
            <a:ext cx="158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Plastskiva</a:t>
            </a:r>
          </a:p>
          <a:p>
            <a:r>
              <a:rPr lang="sv-SE" dirty="0" smtClean="0"/>
              <a:t>Tunn plåt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050074" y="5547506"/>
            <a:ext cx="221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Tjock betongvägg</a:t>
            </a:r>
          </a:p>
          <a:p>
            <a:r>
              <a:rPr lang="sv-SE" dirty="0" smtClean="0"/>
              <a:t>3 cm bly</a:t>
            </a:r>
            <a:endParaRPr lang="sv-SE" dirty="0"/>
          </a:p>
        </p:txBody>
      </p:sp>
      <p:cxnSp>
        <p:nvCxnSpPr>
          <p:cNvPr id="9" name="Rak pil 8"/>
          <p:cNvCxnSpPr/>
          <p:nvPr/>
        </p:nvCxnSpPr>
        <p:spPr>
          <a:xfrm rot="5400000" flipH="1" flipV="1">
            <a:off x="3018976" y="4361380"/>
            <a:ext cx="1329963" cy="104229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5400000" flipH="1" flipV="1">
            <a:off x="4262563" y="4615340"/>
            <a:ext cx="1322723" cy="52713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rot="16200000" flipV="1">
            <a:off x="6042425" y="4746340"/>
            <a:ext cx="1322723" cy="26513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Användning av radioaktivitet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Vid diagnosticering och behandling av cancer</a:t>
            </a:r>
          </a:p>
          <a:p>
            <a:r>
              <a:rPr lang="sv-SE" dirty="0" smtClean="0"/>
              <a:t>Åldersbestämning av gamla föremål (kol-14)</a:t>
            </a:r>
          </a:p>
          <a:p>
            <a:r>
              <a:rPr lang="sv-SE" dirty="0" smtClean="0"/>
              <a:t>För att hitta läckor i rör</a:t>
            </a:r>
          </a:p>
          <a:p>
            <a:r>
              <a:rPr lang="sv-SE" dirty="0" smtClean="0"/>
              <a:t>I brandvarnare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11" y="3473724"/>
            <a:ext cx="2703231" cy="2652439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ymning">
  <a:themeElements>
    <a:clrScheme name="Skymning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Skymning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Skymning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Skymning.thmx</Template>
  <TotalTime>438</TotalTime>
  <Words>476</Words>
  <Application>Microsoft Macintosh PowerPoint</Application>
  <PresentationFormat>Bildspel på skärmen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Skymning</vt:lpstr>
      <vt:lpstr>Radioaktivitet</vt:lpstr>
      <vt:lpstr>Upptäckt</vt:lpstr>
      <vt:lpstr>Radioaktiva ämnen</vt:lpstr>
      <vt:lpstr>Alfastrålning</vt:lpstr>
      <vt:lpstr>Betastrålning</vt:lpstr>
      <vt:lpstr>Gammastrålning</vt:lpstr>
      <vt:lpstr>Sönderfallskedjor</vt:lpstr>
      <vt:lpstr>Inbromsning av strålning</vt:lpstr>
      <vt:lpstr>Användning av radioaktivitet</vt:lpstr>
      <vt:lpstr>Aktivitet</vt:lpstr>
      <vt:lpstr>Halveringstid</vt:lpstr>
      <vt:lpstr>Halveringstid för några ämnen</vt:lpstr>
      <vt:lpstr>Stråldos</vt:lpstr>
      <vt:lpstr>Dosimeter</vt:lpstr>
      <vt:lpstr>Repetition: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Radioaktivitet</dc:title>
  <dc:creator>Robert Backman</dc:creator>
  <cp:lastModifiedBy>Robert Backman</cp:lastModifiedBy>
  <cp:revision>9</cp:revision>
  <dcterms:created xsi:type="dcterms:W3CDTF">2012-02-09T12:36:40Z</dcterms:created>
  <dcterms:modified xsi:type="dcterms:W3CDTF">2012-02-09T14:08:32Z</dcterms:modified>
</cp:coreProperties>
</file>