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s/slide5.xml" ContentType="application/vnd.openxmlformats-officedocument.presentationml.slide+xml"/>
  <Override PartName="/docProps/core.xml" ContentType="application/vnd.openxmlformats-package.core-properties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9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8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6388" y="739588"/>
            <a:ext cx="8513762" cy="2729753"/>
          </a:xfrm>
        </p:spPr>
        <p:txBody>
          <a:bodyPr>
            <a:noAutofit/>
          </a:bodyPr>
          <a:lstStyle>
            <a:lvl1pPr algn="l">
              <a:lnSpc>
                <a:spcPts val="10800"/>
              </a:lnSpc>
              <a:defRPr sz="10000" b="1" spc="-250" baseline="0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6388" y="3505200"/>
            <a:ext cx="4683050" cy="1344706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44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75294"/>
            <a:ext cx="1600200" cy="365125"/>
          </a:xfrm>
        </p:spPr>
        <p:txBody>
          <a:bodyPr/>
          <a:lstStyle>
            <a:lvl1pPr>
              <a:defRPr sz="1100">
                <a:solidFill>
                  <a:schemeClr val="tx2"/>
                </a:solidFill>
              </a:defRPr>
            </a:lvl1pPr>
          </a:lstStyle>
          <a:p>
            <a:fld id="{80F75618-AE55-6E42-AE7D-6633179D0368}" type="datetimeFigureOut">
              <a:rPr lang="sv-SE" smtClean="0"/>
              <a:pPr/>
              <a:t>12-01-27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9800" y="6275294"/>
            <a:ext cx="5638800" cy="365125"/>
          </a:xfrm>
        </p:spPr>
        <p:txBody>
          <a:bodyPr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6275294"/>
            <a:ext cx="609600" cy="365125"/>
          </a:xfr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fld id="{B20162A0-4E76-E045-B7E1-AF4CA72BF279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823" y="1227427"/>
            <a:ext cx="3657600" cy="566738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94096">
            <a:off x="4845353" y="975801"/>
            <a:ext cx="3496570" cy="4747249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823" y="1799793"/>
            <a:ext cx="3657600" cy="3991408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75618-AE55-6E42-AE7D-6633179D0368}" type="datetimeFigureOut">
              <a:rPr lang="sv-SE" smtClean="0"/>
              <a:pPr/>
              <a:t>12-01-27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62A0-4E76-E045-B7E1-AF4CA72BF279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Bild ovanför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011" y="4329953"/>
            <a:ext cx="7907151" cy="927847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75618-AE55-6E42-AE7D-6633179D0368}" type="datetimeFigureOut">
              <a:rPr lang="sv-SE" smtClean="0"/>
              <a:pPr/>
              <a:t>12-01-27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62A0-4E76-E045-B7E1-AF4CA72BF279}" type="slidenum">
              <a:rPr lang="sv-SE" smtClean="0"/>
              <a:pPr/>
              <a:t>‹Nr.›</a:t>
            </a:fld>
            <a:endParaRPr lang="sv-SE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34196" y="5257800"/>
            <a:ext cx="7904950" cy="990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rot="319004">
            <a:off x="2075968" y="741009"/>
            <a:ext cx="4914362" cy="3240064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4"/>
          </p:nvPr>
        </p:nvSpPr>
        <p:spPr>
          <a:xfrm rot="21346724">
            <a:off x="436037" y="494284"/>
            <a:ext cx="4663440" cy="3030003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011" y="4329953"/>
            <a:ext cx="7907151" cy="927847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75618-AE55-6E42-AE7D-6633179D0368}" type="datetimeFigureOut">
              <a:rPr lang="sv-SE" smtClean="0"/>
              <a:pPr/>
              <a:t>12-01-27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62A0-4E76-E045-B7E1-AF4CA72BF279}" type="slidenum">
              <a:rPr lang="sv-SE" smtClean="0"/>
              <a:pPr/>
              <a:t>‹Nr.›</a:t>
            </a:fld>
            <a:endParaRPr lang="sv-SE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34196" y="5257800"/>
            <a:ext cx="7904950" cy="990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rot="152337">
            <a:off x="4118577" y="735553"/>
            <a:ext cx="4663440" cy="3030003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75618-AE55-6E42-AE7D-6633179D0368}" type="datetimeFigureOut">
              <a:rPr lang="sv-SE" smtClean="0"/>
              <a:pPr/>
              <a:t>12-01-27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62A0-4E76-E045-B7E1-AF4CA72BF279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72400" y="685801"/>
            <a:ext cx="757518" cy="5440680"/>
          </a:xfrm>
        </p:spPr>
        <p:txBody>
          <a:bodyPr vert="eaVert">
            <a:noAutofit/>
          </a:bodyPr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1825" y="685801"/>
            <a:ext cx="6561137" cy="5440680"/>
          </a:xfrm>
        </p:spPr>
        <p:txBody>
          <a:bodyPr vert="eaVert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75618-AE55-6E42-AE7D-6633179D0368}" type="datetimeFigureOut">
              <a:rPr lang="sv-SE" smtClean="0"/>
              <a:pPr/>
              <a:t>12-01-27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62A0-4E76-E045-B7E1-AF4CA72BF279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spcBef>
                <a:spcPts val="22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75618-AE55-6E42-AE7D-6633179D0368}" type="datetimeFigureOut">
              <a:rPr lang="sv-SE" smtClean="0"/>
              <a:pPr/>
              <a:t>12-01-27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62A0-4E76-E045-B7E1-AF4CA72BF279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151" y="4822206"/>
            <a:ext cx="8511989" cy="1446975"/>
          </a:xfrm>
        </p:spPr>
        <p:txBody>
          <a:bodyPr lIns="0" tIns="0" rIns="0" bIns="0" anchor="t">
            <a:noAutofit/>
          </a:bodyPr>
          <a:lstStyle>
            <a:lvl1pPr algn="l">
              <a:lnSpc>
                <a:spcPts val="13800"/>
              </a:lnSpc>
              <a:defRPr sz="13500" b="1" cap="none" spc="-250" baseline="0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874" y="3525980"/>
            <a:ext cx="8355714" cy="1270752"/>
          </a:xfrm>
        </p:spPr>
        <p:txBody>
          <a:bodyPr lIns="0" tIns="0" rIns="0" bIns="0" anchor="b">
            <a:normAutofit/>
          </a:bodyPr>
          <a:lstStyle>
            <a:lvl1pPr marL="0" indent="0" algn="l">
              <a:buNone/>
              <a:defRPr sz="4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Avsnitt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151" y="4822206"/>
            <a:ext cx="8511989" cy="1446975"/>
          </a:xfrm>
        </p:spPr>
        <p:txBody>
          <a:bodyPr lIns="0" tIns="0" rIns="0" bIns="0" anchor="t">
            <a:noAutofit/>
          </a:bodyPr>
          <a:lstStyle>
            <a:lvl1pPr algn="l">
              <a:lnSpc>
                <a:spcPts val="13800"/>
              </a:lnSpc>
              <a:defRPr sz="13500" b="1" cap="none" spc="-250" baseline="0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874" y="3525980"/>
            <a:ext cx="4428426" cy="1270752"/>
          </a:xfrm>
        </p:spPr>
        <p:txBody>
          <a:bodyPr lIns="0" tIns="0" rIns="0" bIns="0" anchor="b">
            <a:normAutofit/>
          </a:bodyPr>
          <a:lstStyle>
            <a:lvl1pPr marL="0" indent="0" algn="l">
              <a:buNone/>
              <a:defRPr sz="4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3"/>
          </p:nvPr>
        </p:nvSpPr>
        <p:spPr>
          <a:xfrm rot="21263043">
            <a:off x="5231118" y="261015"/>
            <a:ext cx="3433660" cy="4204035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2012" y="2057400"/>
            <a:ext cx="3863788" cy="4068763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1646" y="2057400"/>
            <a:ext cx="3867912" cy="4068763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75618-AE55-6E42-AE7D-6633179D0368}" type="datetimeFigureOut">
              <a:rPr lang="sv-SE" smtClean="0"/>
              <a:pPr/>
              <a:t>12-01-27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62A0-4E76-E045-B7E1-AF4CA72BF279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582706"/>
            <a:ext cx="7918450" cy="788894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5545" y="1546412"/>
            <a:ext cx="3867912" cy="464950"/>
          </a:xfrm>
        </p:spPr>
        <p:txBody>
          <a:bodyPr anchor="b">
            <a:noAutofit/>
          </a:bodyPr>
          <a:lstStyle>
            <a:lvl1pPr marL="0" indent="0" algn="ctr">
              <a:buNone/>
              <a:defRPr sz="26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936" y="2147887"/>
            <a:ext cx="3867912" cy="3951288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313" y="1545018"/>
            <a:ext cx="3867912" cy="466344"/>
          </a:xfrm>
        </p:spPr>
        <p:txBody>
          <a:bodyPr anchor="b">
            <a:noAutofit/>
          </a:bodyPr>
          <a:lstStyle>
            <a:lvl1pPr marL="0" indent="0" algn="ctr">
              <a:buNone/>
              <a:defRPr sz="26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313" y="2147887"/>
            <a:ext cx="3867912" cy="3951288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75618-AE55-6E42-AE7D-6633179D0368}" type="datetimeFigureOut">
              <a:rPr lang="sv-SE" smtClean="0"/>
              <a:pPr/>
              <a:t>12-01-27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62A0-4E76-E045-B7E1-AF4CA72BF279}" type="slidenum">
              <a:rPr lang="sv-SE" smtClean="0"/>
              <a:pPr/>
              <a:t>‹Nr.›</a:t>
            </a:fld>
            <a:endParaRPr lang="sv-SE"/>
          </a:p>
        </p:txBody>
      </p:sp>
      <p:sp>
        <p:nvSpPr>
          <p:cNvPr id="12" name="Rectangle 11"/>
          <p:cNvSpPr/>
          <p:nvPr/>
        </p:nvSpPr>
        <p:spPr>
          <a:xfrm flipH="1">
            <a:off x="4574241" y="1694516"/>
            <a:ext cx="18288" cy="43891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 flipH="1">
            <a:off x="4574241" y="1694516"/>
            <a:ext cx="18288" cy="43891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>
          <a:xfrm flipH="1">
            <a:off x="4574241" y="1694516"/>
            <a:ext cx="18288" cy="43891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4" name="Rectangle 13"/>
          <p:cNvSpPr/>
          <p:nvPr/>
        </p:nvSpPr>
        <p:spPr>
          <a:xfrm flipH="1">
            <a:off x="4574241" y="1694516"/>
            <a:ext cx="18288" cy="43891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75618-AE55-6E42-AE7D-6633179D0368}" type="datetimeFigureOut">
              <a:rPr lang="sv-SE" smtClean="0"/>
              <a:pPr/>
              <a:t>12-01-27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62A0-4E76-E045-B7E1-AF4CA72BF279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75618-AE55-6E42-AE7D-6633179D0368}" type="datetimeFigureOut">
              <a:rPr lang="sv-SE" smtClean="0"/>
              <a:pPr/>
              <a:t>12-01-27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62A0-4E76-E045-B7E1-AF4CA72BF279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825" y="1720103"/>
            <a:ext cx="3657600" cy="1162050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650" y="658906"/>
            <a:ext cx="3819338" cy="5467258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825" y="2877671"/>
            <a:ext cx="3657600" cy="2339788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75618-AE55-6E42-AE7D-6633179D0368}" type="datetimeFigureOut">
              <a:rPr lang="sv-SE" smtClean="0"/>
              <a:pPr/>
              <a:t>12-01-27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62A0-4E76-E045-B7E1-AF4CA72BF279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2775" y="582706"/>
            <a:ext cx="7918450" cy="7888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8358" y="2044700"/>
            <a:ext cx="7167284" cy="40814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75294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80F75618-AE55-6E42-AE7D-6633179D0368}" type="datetimeFigureOut">
              <a:rPr lang="sv-SE" smtClean="0"/>
              <a:pPr/>
              <a:t>12-01-27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5318" y="6275294"/>
            <a:ext cx="56432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275294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fld id="{B20162A0-4E76-E045-B7E1-AF4CA72BF279}" type="slidenum">
              <a:rPr lang="sv-SE" smtClean="0"/>
              <a:pPr/>
              <a:t>‹Nr.›</a:t>
            </a:fld>
            <a:endParaRPr lang="sv-S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2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2"/>
        </a:buClr>
        <a:buSzPct val="90000"/>
        <a:buFont typeface="Wingdings 2" pitchFamily="18" charset="2"/>
        <a:buChar char="Ü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SzPct val="90000"/>
        <a:buFont typeface="Wingdings 2" pitchFamily="18" charset="2"/>
        <a:buChar char="Ü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ct val="20000"/>
        </a:spcBef>
        <a:buClr>
          <a:schemeClr val="bg2"/>
        </a:buClr>
        <a:buSzPct val="90000"/>
        <a:buFont typeface="Wingdings 2" pitchFamily="18" charset="2"/>
        <a:buChar char="Ü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SzPct val="90000"/>
        <a:buFont typeface="Wingdings 2" pitchFamily="18" charset="2"/>
        <a:buChar char="Ü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Clr>
          <a:schemeClr val="bg2"/>
        </a:buClr>
        <a:buSzPct val="90000"/>
        <a:buFont typeface="Wingdings 2" pitchFamily="18" charset="2"/>
        <a:buChar char="Ü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Transformatorn</a:t>
            </a:r>
            <a:endParaRPr lang="sv-SE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2336" y="2518523"/>
            <a:ext cx="3611844" cy="3611844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  <mc:AlternateContent>
    <mc:Choice xmlns:mp="http://schemas.microsoft.com/office/mac/powerpoint/2008/main" Requires="mp">
      <mc:AlternateContent>
        <mc:Choice Requires="mp">
          <mp:transition>
            <mp:cube/>
          </mp:transition>
        </mc:Choice>
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<p:transition>
            <p:cover/>
          </p:transition>
        </mc:Fallback>
      </mc:AlternateContent>
    </mc:Choice>
    <mc:Fallback>
      <mc:AlternateContent>
        <mc:Choice Requires="mp">
          <p:transition>
            <p:cover/>
          </p:transition>
        </mc:Choice>
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<p:transition>
            <p:cover/>
          </p:transition>
        </mc:Fallback>
      </mc:AlternateContent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En transformator används för att höja eller sänka spänningen</a:t>
            </a:r>
            <a:r>
              <a:rPr lang="sv-SE" dirty="0" smtClean="0"/>
              <a:t>. När spänningen höjs, sjunker strömmen och tvärt om.</a:t>
            </a:r>
          </a:p>
          <a:p>
            <a:r>
              <a:rPr lang="sv-SE" dirty="0" smtClean="0"/>
              <a:t>En mobilladdare är en transformator.</a:t>
            </a:r>
          </a:p>
          <a:p>
            <a:r>
              <a:rPr lang="sv-SE" dirty="0" smtClean="0"/>
              <a:t>En transformator består av två spolar på en sluten järnkärna.</a:t>
            </a:r>
            <a:endParaRPr lang="sv-SE" dirty="0"/>
          </a:p>
        </p:txBody>
      </p:sp>
    </p:spTree>
  </p:cSld>
  <p:clrMapOvr>
    <a:masterClrMapping/>
  </p:clrMapOvr>
  <mc:AlternateContent>
    <mc:Choice xmlns:mp="http://schemas.microsoft.com/office/mac/powerpoint/2008/main" Requires="mp">
      <mc:AlternateContent>
        <mc:Choice Requires="mp">
          <mp:transition>
            <mp:cube/>
          </mp:transition>
        </mc:Choice>
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<p:transition>
            <p:cover/>
          </p:transition>
        </mc:Fallback>
      </mc:AlternateContent>
    </mc:Choice>
    <mc:Fallback>
      <mc:AlternateContent>
        <mc:Choice Requires="mp">
          <p:transition>
            <p:cover/>
          </p:transition>
        </mc:Choice>
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<p:transition>
            <p:cover/>
          </p:transition>
        </mc:Fallback>
      </mc:AlternateContent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8039" y="677898"/>
            <a:ext cx="3238500" cy="3467100"/>
          </a:xfrm>
          <a:prstGeom prst="rect">
            <a:avLst/>
          </a:prstGeom>
        </p:spPr>
      </p:pic>
      <p:sp>
        <p:nvSpPr>
          <p:cNvPr id="5" name="textruta 4"/>
          <p:cNvSpPr txBox="1"/>
          <p:nvPr/>
        </p:nvSpPr>
        <p:spPr>
          <a:xfrm>
            <a:off x="485206" y="4409096"/>
            <a:ext cx="3139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Spolen där strömmen går in kallas PRIMÄRSPOLE</a:t>
            </a:r>
            <a:endParaRPr lang="sv-SE" dirty="0"/>
          </a:p>
        </p:txBody>
      </p:sp>
      <p:sp>
        <p:nvSpPr>
          <p:cNvPr id="6" name="textruta 5"/>
          <p:cNvSpPr txBox="1"/>
          <p:nvPr/>
        </p:nvSpPr>
        <p:spPr>
          <a:xfrm>
            <a:off x="4965263" y="4409096"/>
            <a:ext cx="3139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Spolen där strömmen går ut kallas SEKUNDÄRSPOLE</a:t>
            </a:r>
            <a:endParaRPr lang="sv-SE" dirty="0"/>
          </a:p>
        </p:txBody>
      </p:sp>
      <p:sp>
        <p:nvSpPr>
          <p:cNvPr id="7" name="Höger 6"/>
          <p:cNvSpPr/>
          <p:nvPr/>
        </p:nvSpPr>
        <p:spPr>
          <a:xfrm rot="14246802">
            <a:off x="4942444" y="3354424"/>
            <a:ext cx="1328465" cy="67387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Höger 7"/>
          <p:cNvSpPr/>
          <p:nvPr/>
        </p:nvSpPr>
        <p:spPr>
          <a:xfrm rot="18512876">
            <a:off x="2283102" y="3342704"/>
            <a:ext cx="1328465" cy="67387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mc:AlternateContent>
    <mc:Choice xmlns:mp="http://schemas.microsoft.com/office/mac/powerpoint/2008/main" Requires="mp">
      <mc:AlternateContent>
        <mc:Choice Requires="mp">
          <mp:transition>
            <mp:cube/>
          </mp:transition>
        </mc:Choice>
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<p:transition>
            <p:cover/>
          </p:transition>
        </mc:Fallback>
      </mc:AlternateContent>
    </mc:Choice>
    <mc:Fallback>
      <mc:AlternateContent>
        <mc:Choice Requires="mp">
          <p:transition>
            <p:cover/>
          </p:transition>
        </mc:Choice>
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<p:transition>
            <p:cover/>
          </p:transition>
        </mc:Fallback>
      </mc:AlternateContent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802683" y="706918"/>
            <a:ext cx="2408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Exempel:</a:t>
            </a:r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8039" y="677898"/>
            <a:ext cx="3238500" cy="3467100"/>
          </a:xfrm>
          <a:prstGeom prst="rect">
            <a:avLst/>
          </a:prstGeom>
        </p:spPr>
      </p:pic>
      <p:sp>
        <p:nvSpPr>
          <p:cNvPr id="6" name="textruta 5"/>
          <p:cNvSpPr txBox="1"/>
          <p:nvPr/>
        </p:nvSpPr>
        <p:spPr>
          <a:xfrm>
            <a:off x="2798039" y="898624"/>
            <a:ext cx="323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 smtClean="0">
                <a:solidFill>
                  <a:srgbClr val="FF0000"/>
                </a:solidFill>
              </a:rPr>
              <a:t>50 varv                 10 varv                 </a:t>
            </a:r>
            <a:endParaRPr lang="sv-SE" b="1" dirty="0">
              <a:solidFill>
                <a:srgbClr val="FF0000"/>
              </a:solidFill>
            </a:endParaRPr>
          </a:p>
        </p:txBody>
      </p:sp>
      <p:cxnSp>
        <p:nvCxnSpPr>
          <p:cNvPr id="8" name="Rak 7"/>
          <p:cNvCxnSpPr/>
          <p:nvPr/>
        </p:nvCxnSpPr>
        <p:spPr>
          <a:xfrm rot="10800000" flipV="1">
            <a:off x="1509525" y="1905083"/>
            <a:ext cx="1288515" cy="23964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9" name="Rak 8"/>
          <p:cNvCxnSpPr/>
          <p:nvPr/>
        </p:nvCxnSpPr>
        <p:spPr>
          <a:xfrm rot="10800000" flipV="1">
            <a:off x="1509525" y="2944126"/>
            <a:ext cx="1288515" cy="23964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 rot="5400000" flipH="1" flipV="1">
            <a:off x="1277562" y="2736129"/>
            <a:ext cx="463925" cy="1588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 rot="16200000" flipH="1">
            <a:off x="1317421" y="2096392"/>
            <a:ext cx="383413" cy="794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1293877" y="2504960"/>
            <a:ext cx="443273" cy="1588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1402098" y="2290084"/>
            <a:ext cx="216442" cy="1588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8" name="textruta 17"/>
          <p:cNvSpPr txBox="1"/>
          <p:nvPr/>
        </p:nvSpPr>
        <p:spPr>
          <a:xfrm>
            <a:off x="167327" y="2181794"/>
            <a:ext cx="1126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10 V, 1 </a:t>
            </a:r>
            <a:r>
              <a:rPr lang="sv-SE" dirty="0" smtClean="0"/>
              <a:t>A</a:t>
            </a:r>
            <a:endParaRPr lang="sv-SE" dirty="0" smtClean="0"/>
          </a:p>
          <a:p>
            <a:r>
              <a:rPr lang="sv-SE" dirty="0" err="1" smtClean="0"/>
              <a:t>Växelstr</a:t>
            </a:r>
            <a:r>
              <a:rPr lang="sv-SE" dirty="0" smtClean="0"/>
              <a:t>.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6837036" y="2288496"/>
            <a:ext cx="1126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2</a:t>
            </a:r>
            <a:r>
              <a:rPr lang="sv-SE" dirty="0" smtClean="0"/>
              <a:t> V, 5 </a:t>
            </a:r>
            <a:r>
              <a:rPr lang="sv-SE" dirty="0" smtClean="0"/>
              <a:t>A</a:t>
            </a:r>
            <a:endParaRPr lang="sv-SE" dirty="0" smtClean="0"/>
          </a:p>
          <a:p>
            <a:r>
              <a:rPr lang="sv-SE" dirty="0" err="1" smtClean="0"/>
              <a:t>Växelstr</a:t>
            </a:r>
            <a:r>
              <a:rPr lang="sv-SE" dirty="0" smtClean="0"/>
              <a:t>.</a:t>
            </a:r>
          </a:p>
        </p:txBody>
      </p:sp>
      <p:sp>
        <p:nvSpPr>
          <p:cNvPr id="24" name="Frihandsfigur 23"/>
          <p:cNvSpPr/>
          <p:nvPr/>
        </p:nvSpPr>
        <p:spPr>
          <a:xfrm>
            <a:off x="5934265" y="1280040"/>
            <a:ext cx="800687" cy="1919062"/>
          </a:xfrm>
          <a:custGeom>
            <a:avLst/>
            <a:gdLst>
              <a:gd name="connsiteX0" fmla="*/ 127791 w 800687"/>
              <a:gd name="connsiteY0" fmla="*/ 1919062 h 1919062"/>
              <a:gd name="connsiteX1" fmla="*/ 798690 w 800687"/>
              <a:gd name="connsiteY1" fmla="*/ 1188181 h 1919062"/>
              <a:gd name="connsiteX2" fmla="*/ 115810 w 800687"/>
              <a:gd name="connsiteY2" fmla="*/ 169740 h 1919062"/>
              <a:gd name="connsiteX3" fmla="*/ 103830 w 800687"/>
              <a:gd name="connsiteY3" fmla="*/ 169740 h 1919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0687" h="1919062">
                <a:moveTo>
                  <a:pt x="127791" y="1919062"/>
                </a:moveTo>
                <a:cubicBezTo>
                  <a:pt x="464239" y="1699398"/>
                  <a:pt x="800687" y="1479735"/>
                  <a:pt x="798690" y="1188181"/>
                </a:cubicBezTo>
                <a:cubicBezTo>
                  <a:pt x="796693" y="896627"/>
                  <a:pt x="231620" y="339480"/>
                  <a:pt x="115810" y="169740"/>
                </a:cubicBezTo>
                <a:cubicBezTo>
                  <a:pt x="0" y="0"/>
                  <a:pt x="103830" y="169740"/>
                  <a:pt x="103830" y="169740"/>
                </a:cubicBezTo>
              </a:path>
            </a:pathLst>
          </a:custGeom>
          <a:ln>
            <a:solidFill>
              <a:schemeClr val="accent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textruta 24"/>
          <p:cNvSpPr txBox="1"/>
          <p:nvPr/>
        </p:nvSpPr>
        <p:spPr>
          <a:xfrm>
            <a:off x="1618540" y="4541047"/>
            <a:ext cx="51164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Eftersom primärspolen har 5 gånger fler varv än sekundärspolen, sänks spänningen till 1/5 av den ursprungliga. Samtidigt höjs strömstyrkan 5 gånger.</a:t>
            </a:r>
            <a:endParaRPr lang="sv-SE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12775" y="188259"/>
            <a:ext cx="7918450" cy="788894"/>
          </a:xfrm>
        </p:spPr>
        <p:txBody>
          <a:bodyPr/>
          <a:lstStyle/>
          <a:p>
            <a:r>
              <a:rPr lang="sv-SE" dirty="0" err="1" smtClean="0"/>
              <a:t>Eltransport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7118" y="977153"/>
            <a:ext cx="6832600" cy="4381500"/>
          </a:xfrm>
          <a:prstGeom prst="rect">
            <a:avLst/>
          </a:prstGeom>
        </p:spPr>
      </p:pic>
      <p:sp>
        <p:nvSpPr>
          <p:cNvPr id="5" name="textruta 4"/>
          <p:cNvSpPr txBox="1"/>
          <p:nvPr/>
        </p:nvSpPr>
        <p:spPr>
          <a:xfrm>
            <a:off x="612775" y="5593417"/>
            <a:ext cx="74787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När man transporterar el höjer man spänningen för att sänka strömstyrkan. Då går mindre el till spillo genom värme.</a:t>
            </a:r>
            <a:endParaRPr lang="sv-SE" dirty="0"/>
          </a:p>
        </p:txBody>
      </p:sp>
    </p:spTree>
  </p:cSld>
  <p:clrMapOvr>
    <a:masterClrMapping/>
  </p:clrMapOvr>
  <mc:AlternateContent>
    <mc:Choice xmlns:mp="http://schemas.microsoft.com/office/mac/powerpoint/2008/main" Requires="mp">
      <mc:AlternateContent>
        <mc:Choice Requires="mp">
          <mp:transition>
            <mp:cube/>
          </mp:transition>
        </mc:Choice>
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<p:transition>
            <p:cover/>
          </p:transition>
        </mc:Fallback>
      </mc:AlternateContent>
    </mc:Choice>
    <mc:Fallback>
      <mc:AlternateContent>
        <mc:Choice Requires="mp">
          <p:transition>
            <p:cover/>
          </p:transition>
        </mc:Choice>
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<p:transition>
            <p:cover/>
          </p:transition>
        </mc:Fallback>
      </mc:AlternateContent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Skymning">
  <a:themeElements>
    <a:clrScheme name="Skymning">
      <a:dk1>
        <a:sysClr val="windowText" lastClr="000000"/>
      </a:dk1>
      <a:lt1>
        <a:sysClr val="window" lastClr="FFFFFF"/>
      </a:lt1>
      <a:dk2>
        <a:srgbClr val="54638C"/>
      </a:dk2>
      <a:lt2>
        <a:srgbClr val="8D9AB3"/>
      </a:lt2>
      <a:accent1>
        <a:srgbClr val="FFAF03"/>
      </a:accent1>
      <a:accent2>
        <a:srgbClr val="FDE689"/>
      </a:accent2>
      <a:accent3>
        <a:srgbClr val="9E82E7"/>
      </a:accent3>
      <a:accent4>
        <a:srgbClr val="9735BB"/>
      </a:accent4>
      <a:accent5>
        <a:srgbClr val="BF2B2B"/>
      </a:accent5>
      <a:accent6>
        <a:srgbClr val="ED7307"/>
      </a:accent6>
      <a:hlink>
        <a:srgbClr val="FFAF03"/>
      </a:hlink>
      <a:folHlink>
        <a:srgbClr val="FDE689"/>
      </a:folHlink>
    </a:clrScheme>
    <a:fontScheme name="Skymning">
      <a:majorFont>
        <a:latin typeface="Century Gothic"/>
        <a:ea typeface=""/>
        <a:cs typeface=""/>
        <a:font script="Jpan" typeface="ＭＳ Ｐゴシック"/>
      </a:majorFont>
      <a:minorFont>
        <a:latin typeface="Century Gothic"/>
        <a:ea typeface=""/>
        <a:cs typeface=""/>
        <a:font script="Jpan" typeface="ＭＳ Ｐゴシック"/>
      </a:minorFont>
    </a:fontScheme>
    <a:fmtScheme name="Skymning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0000"/>
              </a:schemeClr>
            </a:gs>
            <a:gs pos="100000">
              <a:schemeClr val="phClr">
                <a:tint val="100000"/>
                <a:shade val="94000"/>
                <a:satMod val="13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60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38100" dist="12700" dir="5400000">
              <a:srgbClr val="FFFFFF">
                <a:alpha val="75000"/>
              </a:srgbClr>
            </a:innerShdw>
            <a:outerShdw blurRad="88900" dist="50800" dir="5400000" sx="102000" sy="102000" algn="tr" rotWithShape="0">
              <a:srgbClr val="808080">
                <a:alpha val="50000"/>
              </a:srgbClr>
            </a:outerShdw>
          </a:effectLst>
        </a:effectStyle>
        <a:effectStyle>
          <a:effectLst>
            <a:outerShdw blurRad="317500" dist="762000" dir="5400000" sy="45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alanced" dir="tl"/>
          </a:scene3d>
          <a:sp3d extrusionH="12700" prstMaterial="softEdge">
            <a:bevelT w="38100" h="1270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200000"/>
              </a:schemeClr>
              <a:schemeClr val="phClr">
                <a:tint val="30000"/>
                <a:satMod val="30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200000"/>
              </a:schemeClr>
              <a:schemeClr val="phClr">
                <a:tint val="50000"/>
                <a:satMod val="1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Skymning.thmx</Template>
  <TotalTime>217</TotalTime>
  <Words>120</Words>
  <Application>Microsoft Macintosh PowerPoint</Application>
  <PresentationFormat>Bildspel på skärmen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Formgivningsmall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6" baseType="lpstr">
      <vt:lpstr>Skymning</vt:lpstr>
      <vt:lpstr>Transformatorn</vt:lpstr>
      <vt:lpstr>Bild 2</vt:lpstr>
      <vt:lpstr>Bild 3</vt:lpstr>
      <vt:lpstr>Bild 4</vt:lpstr>
      <vt:lpstr>Eltransport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Transformatorn</dc:title>
  <dc:creator>Robert Backman</dc:creator>
  <cp:lastModifiedBy>Robert Backman</cp:lastModifiedBy>
  <cp:revision>3</cp:revision>
  <dcterms:created xsi:type="dcterms:W3CDTF">2012-01-27T09:06:47Z</dcterms:created>
  <dcterms:modified xsi:type="dcterms:W3CDTF">2012-01-27T09:26:00Z</dcterms:modified>
</cp:coreProperties>
</file>