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73" r:id="rId1"/>
  </p:sldMasterIdLst>
  <p:sldIdLst>
    <p:sldId id="259" r:id="rId2"/>
    <p:sldId id="258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6113" y="1447800"/>
            <a:ext cx="7851775" cy="3200400"/>
          </a:xfrm>
          <a:prstGeom prst="rect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537447"/>
            <a:ext cx="7826281" cy="1627093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218329"/>
            <a:ext cx="7826281" cy="86061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Wingdings 2" pitchFamily="18" charset="2"/>
              <a:buNone/>
              <a:defRPr sz="18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856" y="1600200"/>
            <a:ext cx="3931920" cy="56673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1792" y="457200"/>
            <a:ext cx="3474720" cy="510235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2856" y="2240280"/>
            <a:ext cx="3931920" cy="210312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ovanför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8577263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1353312"/>
          </a:xfrm>
        </p:spPr>
        <p:txBody>
          <a:bodyPr anchor="t" anchorCtr="0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2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4745038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1353312"/>
          </a:xfrm>
        </p:spPr>
        <p:txBody>
          <a:bodyPr anchor="t" anchorCtr="0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ideo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Freeform 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Media Placeholder 11"/>
          <p:cNvSpPr>
            <a:spLocks noGrp="1"/>
          </p:cNvSpPr>
          <p:nvPr>
            <p:ph type="media" sz="quarter" idx="14"/>
          </p:nvPr>
        </p:nvSpPr>
        <p:spPr>
          <a:xfrm>
            <a:off x="282575" y="458788"/>
            <a:ext cx="8577263" cy="3849624"/>
          </a:xfrm>
          <a:noFill/>
          <a:ln w="44450">
            <a:solidFill>
              <a:schemeClr val="bg1"/>
            </a:solidFill>
            <a:miter lim="800000"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smtClean="0"/>
              <a:t>Klicka på ikonen för att lägga till ett medieklipp</a:t>
            </a:r>
            <a:endParaRPr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7" name="Freeform 6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458788"/>
            <a:ext cx="1447800" cy="5792787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0" y="458788"/>
            <a:ext cx="6521450" cy="579278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7" name="Freeform 6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19" name="Freeform 18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Freeform 19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Rubrikbild med bild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371725" y="381000"/>
            <a:ext cx="4400550" cy="3048000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350" y="4146363"/>
            <a:ext cx="7856538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0" y="5620871"/>
            <a:ext cx="7856538" cy="614081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17059"/>
            <a:ext cx="7772400" cy="1655064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62979"/>
            <a:ext cx="7772400" cy="1500187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 defTabSz="914400" rtl="0" eaLnBrk="1" latinLnBrk="0" hangingPunct="1">
              <a:lnSpc>
                <a:spcPts val="2000"/>
              </a:lnSpc>
              <a:spcBef>
                <a:spcPts val="2000"/>
              </a:spcBef>
              <a:buFont typeface="Wingdings 2" pitchFamily="18" charset="2"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12-12-28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501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16" name="Freeform 1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Freeform 1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350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601" y="1532964"/>
            <a:ext cx="3749040" cy="83371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601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6" name="Freeform 5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" name="Freeform 6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Freeform 7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Freeform 10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Freeform 11"/>
          <p:cNvSpPr/>
          <p:nvPr/>
        </p:nvSpPr>
        <p:spPr>
          <a:xfrm>
            <a:off x="280416" y="1525588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Freeform 12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0" y="802910"/>
            <a:ext cx="3474720" cy="116205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010" y="449705"/>
            <a:ext cx="3931920" cy="57813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340" y="2057399"/>
            <a:ext cx="3474720" cy="37338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8" name="Freeform 7"/>
          <p:cNvSpPr/>
          <p:nvPr/>
        </p:nvSpPr>
        <p:spPr>
          <a:xfrm>
            <a:off x="280416" y="258580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Freeform 8"/>
          <p:cNvSpPr/>
          <p:nvPr/>
        </p:nvSpPr>
        <p:spPr>
          <a:xfrm>
            <a:off x="280416" y="6399213"/>
            <a:ext cx="8558784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1350" y="107576"/>
            <a:ext cx="7856538" cy="13100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565" y="1600200"/>
            <a:ext cx="7878788" cy="4639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8F4AAF7D-5577-AA43-BA38-5FE18284497F}" type="datetimeFigureOut">
              <a:rPr lang="sv-SE" smtClean="0"/>
              <a:pPr/>
              <a:t>12-12-28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416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76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D53E2D22-5BB3-814D-BA9C-F4898BF52EA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Elektrisk energi och effekt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alphaModFix amt="98000"/>
          </a:blip>
          <a:stretch>
            <a:fillRect/>
          </a:stretch>
        </p:blipFill>
        <p:spPr>
          <a:xfrm>
            <a:off x="4712935" y="3064974"/>
            <a:ext cx="4064000" cy="304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Elektrisk effekt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Elektrisk effekt anger hur många elektroner som förflyttas av spänningen varje sekund.</a:t>
            </a:r>
          </a:p>
          <a:p>
            <a:r>
              <a:rPr lang="sv-SE" dirty="0" smtClean="0"/>
              <a:t>Effekten beräknas genom att multiplicera spänningen med strömstyrkan.</a:t>
            </a:r>
          </a:p>
          <a:p>
            <a:r>
              <a:rPr lang="sv-SE" dirty="0" smtClean="0"/>
              <a:t>Formel: 	P=U</a:t>
            </a:r>
            <a:r>
              <a:rPr lang="sv-SE" dirty="0" smtClean="0">
                <a:latin typeface="Wingdings"/>
                <a:ea typeface="Wingdings"/>
                <a:cs typeface="Wingdings"/>
              </a:rPr>
              <a:t></a:t>
            </a:r>
            <a:r>
              <a:rPr lang="sv-SE" dirty="0" smtClean="0"/>
              <a:t>I</a:t>
            </a:r>
          </a:p>
          <a:p>
            <a:r>
              <a:rPr lang="sv-SE" dirty="0" smtClean="0"/>
              <a:t>Enheten för effekt är watt (W).</a:t>
            </a:r>
          </a:p>
          <a:p>
            <a:endParaRPr lang="sv-SE" dirty="0"/>
          </a:p>
        </p:txBody>
      </p: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Exempel: Hur stor effekt ”tål” en 10 amperes säkring i ett hus?</a:t>
            </a:r>
          </a:p>
          <a:p>
            <a:pPr>
              <a:buNone/>
            </a:pPr>
            <a:r>
              <a:rPr lang="sv-SE" dirty="0" smtClean="0"/>
              <a:t>		U = 230 V</a:t>
            </a:r>
          </a:p>
          <a:p>
            <a:pPr>
              <a:buNone/>
            </a:pPr>
            <a:r>
              <a:rPr lang="sv-SE" dirty="0" smtClean="0"/>
              <a:t>		I = 10 A</a:t>
            </a:r>
          </a:p>
          <a:p>
            <a:pPr>
              <a:buNone/>
            </a:pPr>
            <a:r>
              <a:rPr lang="sv-SE" dirty="0" smtClean="0"/>
              <a:t>		P = U </a:t>
            </a:r>
            <a:r>
              <a:rPr lang="sv-SE" dirty="0" smtClean="0">
                <a:latin typeface="Wingdings"/>
                <a:ea typeface="Wingdings"/>
                <a:cs typeface="Wingdings"/>
              </a:rPr>
              <a:t></a:t>
            </a:r>
            <a:r>
              <a:rPr lang="sv-SE" dirty="0" smtClean="0"/>
              <a:t> I = 230 V </a:t>
            </a:r>
            <a:r>
              <a:rPr lang="sv-SE" dirty="0" smtClean="0">
                <a:latin typeface="Wingdings"/>
                <a:ea typeface="Wingdings"/>
                <a:cs typeface="Wingdings"/>
              </a:rPr>
              <a:t></a:t>
            </a:r>
            <a:r>
              <a:rPr lang="sv-SE" dirty="0" smtClean="0"/>
              <a:t> 10 A = 2300 W</a:t>
            </a:r>
          </a:p>
          <a:p>
            <a:r>
              <a:rPr lang="sv-SE" dirty="0" smtClean="0"/>
              <a:t>Kopplar man t.ex. en vattenkokare på 1000 W, en mikro på 900 W och en brödrost på 500 W till samma uttag, blir det totalt 2400 W och säkringen går…</a:t>
            </a:r>
          </a:p>
        </p:txBody>
      </p: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Elektrisk energi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Den elenergi en apparat förbrukar beräknas genom att multiplicera apparatens effekt med brukstiden.</a:t>
            </a:r>
          </a:p>
          <a:p>
            <a:r>
              <a:rPr lang="sv-SE" dirty="0" smtClean="0"/>
              <a:t>Formel:	</a:t>
            </a:r>
            <a:r>
              <a:rPr lang="sv-SE" dirty="0" err="1" smtClean="0"/>
              <a:t>E=P</a:t>
            </a:r>
            <a:r>
              <a:rPr lang="sv-SE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sv-SE" dirty="0" err="1" smtClean="0"/>
              <a:t>t</a:t>
            </a:r>
            <a:endParaRPr lang="sv-SE" dirty="0" smtClean="0"/>
          </a:p>
          <a:p>
            <a:r>
              <a:rPr lang="sv-SE" dirty="0" smtClean="0"/>
              <a:t>Enheten för elenergi är kilowattimmar, kWh.</a:t>
            </a:r>
            <a:endParaRPr lang="sv-SE" dirty="0"/>
          </a:p>
        </p:txBody>
      </p: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Exempel: Hur mycket kostar det att använda en hushållsmaskin med effekten 500 W i 3 timmar om elen kostar 1 kr/kWh?</a:t>
            </a:r>
          </a:p>
          <a:p>
            <a:pPr>
              <a:buNone/>
            </a:pPr>
            <a:r>
              <a:rPr lang="sv-SE" dirty="0" smtClean="0"/>
              <a:t>		P = 500 W = 0,5 kW</a:t>
            </a:r>
          </a:p>
          <a:p>
            <a:pPr>
              <a:buNone/>
            </a:pPr>
            <a:r>
              <a:rPr lang="sv-SE" dirty="0" smtClean="0"/>
              <a:t>		t = 3 h</a:t>
            </a:r>
          </a:p>
          <a:p>
            <a:pPr>
              <a:buNone/>
            </a:pPr>
            <a:r>
              <a:rPr lang="sv-SE" dirty="0" smtClean="0"/>
              <a:t>		E = P </a:t>
            </a:r>
            <a:r>
              <a:rPr lang="sv-SE" dirty="0" smtClean="0">
                <a:latin typeface="Wingdings"/>
                <a:ea typeface="Wingdings"/>
                <a:cs typeface="Wingdings"/>
              </a:rPr>
              <a:t></a:t>
            </a:r>
            <a:r>
              <a:rPr lang="sv-SE" dirty="0" smtClean="0"/>
              <a:t> t = 0,5 kW </a:t>
            </a:r>
            <a:r>
              <a:rPr lang="sv-SE" dirty="0" smtClean="0">
                <a:latin typeface="Wingdings"/>
                <a:ea typeface="Wingdings"/>
                <a:cs typeface="Wingdings"/>
              </a:rPr>
              <a:t></a:t>
            </a:r>
            <a:r>
              <a:rPr lang="sv-SE" dirty="0" smtClean="0"/>
              <a:t> 3 h = 1,5 kWh</a:t>
            </a:r>
          </a:p>
          <a:p>
            <a:pPr>
              <a:buNone/>
            </a:pPr>
            <a:r>
              <a:rPr lang="sv-SE" dirty="0" smtClean="0"/>
              <a:t>		Kostnaden blir 1,50 kronor.</a:t>
            </a:r>
            <a:endParaRPr lang="sv-SE" dirty="0"/>
          </a:p>
        </p:txBody>
      </p:sp>
    </p:spTree>
  </p:cSld>
  <p:clrMapOvr>
    <a:masterClrMapping/>
  </p:clrMapOvr>
  <mc:AlternateContent>
    <mc:Choice xmlns:mp="http://schemas.microsoft.com/office/mac/powerpoint/2008/main" Requires="mp">
      <mc:AlternateContent>
        <mc:Choice Requires="mp">
          <mp:transition>
            <mp:cube/>
          </m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/>
          </p:transition>
        </mc:Fallback>
      </mc:AlternateContent>
    </mc:Choice>
    <mc:Fallback>
      <mc:AlternateContent>
        <mc:Choice Requires="mp">
          <p:transition>
            <p:cover/>
          </p:transition>
        </mc:Choice>
        <mc:Fallback xmlns:mp="http://schemas.microsoft.com/office/mac/powerpoint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<p:transition>
            <p:cover/>
          </p:transition>
        </mc:Fallback>
      </mc:AlternateContent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nferens">
  <a:themeElements>
    <a:clrScheme name="Konferens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Konferens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Konferen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10000"/>
                <a:lumMod val="70000"/>
              </a:schemeClr>
            </a:gs>
            <a:gs pos="50000">
              <a:schemeClr val="phClr">
                <a:tint val="80000"/>
                <a:satMod val="135000"/>
              </a:schemeClr>
            </a:gs>
            <a:gs pos="100000">
              <a:schemeClr val="phClr">
                <a:tint val="3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10000"/>
                <a:lumMod val="70000"/>
              </a:schemeClr>
            </a:gs>
            <a:gs pos="65000">
              <a:schemeClr val="phClr">
                <a:shade val="90000"/>
                <a:satMod val="200000"/>
                <a:lumMod val="110000"/>
              </a:schemeClr>
            </a:gs>
            <a:gs pos="100000">
              <a:schemeClr val="phClr"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</a:fillStyleLst>
      <a:lnStyleLst>
        <a:ln w="31750" cap="flat" cmpd="sng" algn="ctr">
          <a:solidFill>
            <a:schemeClr val="phClr"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alpha val="95000"/>
            </a:schemeClr>
          </a:solidFill>
          <a:prstDash val="solid"/>
        </a:ln>
        <a:ln w="50800" cap="flat" cmpd="sng" algn="ctr">
          <a:solidFill>
            <a:schemeClr val="phClr">
              <a:alpha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5000" endPos="15000" dist="50800" dir="5400000" sy="-100000" rotWithShape="0"/>
          </a:effectLst>
        </a:effectStyle>
        <a:effectStyle>
          <a:effectLst>
            <a:innerShdw blurRad="76200" dist="25400" dir="5400000">
              <a:srgbClr val="FFFFFF">
                <a:alpha val="50000"/>
              </a:srgbClr>
            </a:innerShdw>
            <a:outerShdw blurRad="254000" dist="254000" dir="5400000" sx="90000" sy="-30000" rotWithShape="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  <a:lumMod val="30000"/>
              </a:schemeClr>
              <a:schemeClr val="phClr">
                <a:tint val="70000"/>
                <a:satMod val="500000"/>
                <a:lumMod val="5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Konferens.thmx</Template>
  <TotalTime>22</TotalTime>
  <Words>218</Words>
  <Application>Microsoft Macintosh PowerPoint</Application>
  <PresentationFormat>Bildspel på skärmen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Formgivningsmall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Konferens</vt:lpstr>
      <vt:lpstr>Elektrisk energi och effekt</vt:lpstr>
      <vt:lpstr>Elektrisk effekt</vt:lpstr>
      <vt:lpstr>Bild 3</vt:lpstr>
      <vt:lpstr>Elektrisk energi</vt:lpstr>
      <vt:lpstr>Bild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Elektrisk energi och effekt</dc:title>
  <dc:creator>Robert Backman</dc:creator>
  <cp:lastModifiedBy>Robert Backman</cp:lastModifiedBy>
  <cp:revision>4</cp:revision>
  <dcterms:created xsi:type="dcterms:W3CDTF">2012-12-28T10:05:01Z</dcterms:created>
  <dcterms:modified xsi:type="dcterms:W3CDTF">2012-12-28T10:06:34Z</dcterms:modified>
</cp:coreProperties>
</file>