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69" r:id="rId18"/>
    <p:sldId id="274" r:id="rId19"/>
    <p:sldId id="275" r:id="rId20"/>
    <p:sldId id="273" r:id="rId21"/>
    <p:sldId id="276" r:id="rId22"/>
    <p:sldId id="277" r:id="rId23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05EB5D77-A3EF-484A-82CF-10F1A889F8DE}" type="datetimeFigureOut">
              <a:rPr lang="sv-SE" smtClean="0"/>
              <a:pPr/>
              <a:t>12-11-13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8A2358A9-E742-DD4E-9371-FCFD46ABAFF1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5D77-A3EF-484A-82CF-10F1A889F8DE}" type="datetimeFigureOut">
              <a:rPr lang="sv-SE" smtClean="0"/>
              <a:pPr/>
              <a:t>12-11-13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58A9-E742-DD4E-9371-FCFD46ABAFF1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Bild ovanför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5D77-A3EF-484A-82CF-10F1A889F8DE}" type="datetimeFigureOut">
              <a:rPr lang="sv-SE" smtClean="0"/>
              <a:pPr/>
              <a:t>12-11-13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58A9-E742-DD4E-9371-FCFD46ABAFF1}" type="slidenum">
              <a:rPr lang="sv-SE" smtClean="0"/>
              <a:pPr/>
              <a:t>‹Nr.›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bilder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5D77-A3EF-484A-82CF-10F1A889F8DE}" type="datetimeFigureOut">
              <a:rPr lang="sv-SE" smtClean="0"/>
              <a:pPr/>
              <a:t>12-11-13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58A9-E742-DD4E-9371-FCFD46ABAFF1}" type="slidenum">
              <a:rPr lang="sv-SE" smtClean="0"/>
              <a:pPr/>
              <a:t>‹Nr.›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5D77-A3EF-484A-82CF-10F1A889F8DE}" type="datetimeFigureOut">
              <a:rPr lang="sv-SE" smtClean="0"/>
              <a:pPr/>
              <a:t>12-11-13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58A9-E742-DD4E-9371-FCFD46ABAFF1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5D77-A3EF-484A-82CF-10F1A889F8DE}" type="datetimeFigureOut">
              <a:rPr lang="sv-SE" smtClean="0"/>
              <a:pPr/>
              <a:t>12-11-13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58A9-E742-DD4E-9371-FCFD46ABAFF1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5D77-A3EF-484A-82CF-10F1A889F8DE}" type="datetimeFigureOut">
              <a:rPr lang="sv-SE" smtClean="0"/>
              <a:pPr/>
              <a:t>12-11-13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58A9-E742-DD4E-9371-FCFD46ABAFF1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Avsnit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5D77-A3EF-484A-82CF-10F1A889F8DE}" type="datetimeFigureOut">
              <a:rPr lang="sv-SE" smtClean="0"/>
              <a:pPr/>
              <a:t>12-11-13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58A9-E742-DD4E-9371-FCFD46ABAFF1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5D77-A3EF-484A-82CF-10F1A889F8DE}" type="datetimeFigureOut">
              <a:rPr lang="sv-SE" smtClean="0"/>
              <a:pPr/>
              <a:t>12-11-13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58A9-E742-DD4E-9371-FCFD46ABAFF1}" type="slidenum">
              <a:rPr lang="sv-SE" smtClean="0"/>
              <a:pPr/>
              <a:t>‹Nr.›</a:t>
            </a:fld>
            <a:endParaRPr lang="sv-SE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5D77-A3EF-484A-82CF-10F1A889F8DE}" type="datetimeFigureOut">
              <a:rPr lang="sv-SE" smtClean="0"/>
              <a:pPr/>
              <a:t>12-11-13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58A9-E742-DD4E-9371-FCFD46ABAFF1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5D77-A3EF-484A-82CF-10F1A889F8DE}" type="datetimeFigureOut">
              <a:rPr lang="sv-SE" smtClean="0"/>
              <a:pPr/>
              <a:t>12-11-13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58A9-E742-DD4E-9371-FCFD46ABAFF1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5D77-A3EF-484A-82CF-10F1A889F8DE}" type="datetimeFigureOut">
              <a:rPr lang="sv-SE" smtClean="0"/>
              <a:pPr/>
              <a:t>12-11-13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58A9-E742-DD4E-9371-FCFD46ABAFF1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05EB5D77-A3EF-484A-82CF-10F1A889F8DE}" type="datetimeFigureOut">
              <a:rPr lang="sv-SE" smtClean="0"/>
              <a:pPr/>
              <a:t>12-11-13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8A2358A9-E742-DD4E-9371-FCFD46ABAFF1}" type="slidenum">
              <a:rPr lang="sv-SE" smtClean="0"/>
              <a:pPr/>
              <a:t>‹Nr.›</a:t>
            </a:fld>
            <a:endParaRPr lang="sv-S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28952" y="1467556"/>
            <a:ext cx="8513762" cy="2729753"/>
          </a:xfrm>
        </p:spPr>
        <p:txBody>
          <a:bodyPr/>
          <a:lstStyle/>
          <a:p>
            <a:r>
              <a:rPr lang="sv-SE" dirty="0" smtClean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ELLÄRA</a:t>
            </a:r>
            <a:endParaRPr lang="sv-SE" dirty="0">
              <a:solidFill>
                <a:srgbClr val="FFAF03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833" y="3469341"/>
            <a:ext cx="3175000" cy="2679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xtruta 4"/>
          <p:cNvSpPr txBox="1"/>
          <p:nvPr/>
        </p:nvSpPr>
        <p:spPr>
          <a:xfrm>
            <a:off x="3210733" y="2851634"/>
            <a:ext cx="197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 smtClean="0">
                <a:solidFill>
                  <a:srgbClr val="FFAF03"/>
                </a:solidFill>
              </a:rPr>
              <a:t>Kapitel 3</a:t>
            </a:r>
            <a:endParaRPr lang="sv-SE" dirty="0">
              <a:solidFill>
                <a:srgbClr val="FFAF03"/>
              </a:solidFill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88358" y="790789"/>
            <a:ext cx="7167284" cy="4081463"/>
          </a:xfrm>
        </p:spPr>
        <p:txBody>
          <a:bodyPr/>
          <a:lstStyle/>
          <a:p>
            <a:r>
              <a:rPr lang="sv-SE" dirty="0" smtClean="0"/>
              <a:t>För att skydda dig mot åska kan du:</a:t>
            </a:r>
          </a:p>
          <a:p>
            <a:pPr lvl="1"/>
            <a:r>
              <a:rPr lang="sv-SE" dirty="0" smtClean="0"/>
              <a:t>stanna inomhus</a:t>
            </a:r>
          </a:p>
          <a:p>
            <a:pPr lvl="1"/>
            <a:r>
              <a:rPr lang="sv-SE" dirty="0" smtClean="0"/>
              <a:t>sätta dig i en bil</a:t>
            </a:r>
          </a:p>
          <a:p>
            <a:pPr lvl="1">
              <a:buNone/>
            </a:pPr>
            <a:endParaRPr lang="sv-SE" dirty="0" smtClean="0"/>
          </a:p>
          <a:p>
            <a:r>
              <a:rPr lang="sv-SE" dirty="0" smtClean="0"/>
              <a:t>Undvik:</a:t>
            </a:r>
          </a:p>
          <a:p>
            <a:pPr lvl="1"/>
            <a:r>
              <a:rPr lang="sv-SE" dirty="0" smtClean="0"/>
              <a:t>höga platser</a:t>
            </a:r>
          </a:p>
          <a:p>
            <a:pPr lvl="1"/>
            <a:r>
              <a:rPr lang="sv-SE" dirty="0" smtClean="0"/>
              <a:t>träd eller andra höga saker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427" y="1160121"/>
            <a:ext cx="1967692" cy="2623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58" y="4221020"/>
            <a:ext cx="2837132" cy="2044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ruta 5"/>
          <p:cNvSpPr txBox="1"/>
          <p:nvPr/>
        </p:nvSpPr>
        <p:spPr>
          <a:xfrm>
            <a:off x="4130443" y="5342094"/>
            <a:ext cx="3427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FFAF03"/>
                </a:solidFill>
              </a:rPr>
              <a:t>För att skydda hus installerar man åskledare som leder ner blixten till marken.</a:t>
            </a:r>
            <a:endParaRPr lang="sv-SE" dirty="0">
              <a:solidFill>
                <a:srgbClr val="FFAF03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6642427" y="3783710"/>
            <a:ext cx="196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 smtClean="0">
                <a:solidFill>
                  <a:srgbClr val="FFAF03"/>
                </a:solidFill>
              </a:rPr>
              <a:t>Stoopid</a:t>
            </a:r>
            <a:r>
              <a:rPr lang="sv-SE" dirty="0" smtClean="0">
                <a:solidFill>
                  <a:srgbClr val="FFAF03"/>
                </a:solidFill>
              </a:rPr>
              <a:t>!</a:t>
            </a:r>
            <a:endParaRPr lang="sv-SE" dirty="0">
              <a:solidFill>
                <a:srgbClr val="FFAF03"/>
              </a:solidFill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Elektrisk spänning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88358" y="1809230"/>
            <a:ext cx="7769276" cy="4081463"/>
          </a:xfrm>
        </p:spPr>
        <p:txBody>
          <a:bodyPr/>
          <a:lstStyle/>
          <a:p>
            <a:r>
              <a:rPr lang="sv-SE" dirty="0" smtClean="0"/>
              <a:t>Ett batteri har två poler, pluspol och minuspol. Vid minuspolen finns det överskott av elektroner medan pluspolen har ett underskott av elektroner.</a:t>
            </a:r>
          </a:p>
          <a:p>
            <a:r>
              <a:rPr lang="sv-SE" dirty="0" smtClean="0"/>
              <a:t>Skillnaden i laddning mellan polerna kallas </a:t>
            </a:r>
            <a:r>
              <a:rPr lang="sv-SE" dirty="0" smtClean="0">
                <a:solidFill>
                  <a:schemeClr val="accent1"/>
                </a:solidFill>
              </a:rPr>
              <a:t>elektrisk spänning</a:t>
            </a:r>
            <a:r>
              <a:rPr lang="sv-SE" dirty="0" smtClean="0"/>
              <a:t>.</a:t>
            </a:r>
            <a:endParaRPr lang="sv-SE" dirty="0"/>
          </a:p>
        </p:txBody>
      </p:sp>
      <p:pic>
        <p:nvPicPr>
          <p:cNvPr id="5" name="Bildobjekt 4" descr="batt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775" y="4334514"/>
            <a:ext cx="4724400" cy="199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88358" y="1329964"/>
            <a:ext cx="7167284" cy="2935505"/>
          </a:xfrm>
        </p:spPr>
        <p:txBody>
          <a:bodyPr/>
          <a:lstStyle/>
          <a:p>
            <a:r>
              <a:rPr lang="sv-SE" dirty="0" smtClean="0"/>
              <a:t>Spänning betecknas med U</a:t>
            </a:r>
          </a:p>
          <a:p>
            <a:r>
              <a:rPr lang="sv-SE" dirty="0" smtClean="0"/>
              <a:t>Enheten för spänning är volt, V</a:t>
            </a:r>
          </a:p>
          <a:p>
            <a:r>
              <a:rPr lang="sv-SE" dirty="0" smtClean="0"/>
              <a:t>Spänning mäts med en voltmeter</a:t>
            </a:r>
          </a:p>
          <a:p>
            <a:r>
              <a:rPr lang="sv-SE" dirty="0" smtClean="0"/>
              <a:t>Ett vanligt ficklampsbatteri har spänningen 1,5 V och ett vägguttag 230 V.</a:t>
            </a:r>
            <a:endParaRPr lang="sv-SE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Elektrisk ström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01321" y="1588785"/>
            <a:ext cx="7167284" cy="5049051"/>
          </a:xfrm>
        </p:spPr>
        <p:txBody>
          <a:bodyPr>
            <a:normAutofit/>
          </a:bodyPr>
          <a:lstStyle/>
          <a:p>
            <a:r>
              <a:rPr lang="sv-SE" dirty="0" smtClean="0"/>
              <a:t>Om man kopplar ihop ett batteris plus- och minuspol med t.ex. en metalltråd, vandrar elektroner från minuspolen till pluspolen för att jämna ut laddningen. Då uppkommer en </a:t>
            </a:r>
            <a:r>
              <a:rPr lang="sv-SE" dirty="0" smtClean="0">
                <a:solidFill>
                  <a:srgbClr val="FFAF03"/>
                </a:solidFill>
              </a:rPr>
              <a:t>elektrisk ström </a:t>
            </a:r>
            <a:r>
              <a:rPr lang="sv-SE" dirty="0" smtClean="0"/>
              <a:t>i tråden.</a:t>
            </a:r>
          </a:p>
          <a:p>
            <a:r>
              <a:rPr lang="sv-SE" dirty="0" smtClean="0"/>
              <a:t>Elektronerna vandrar från minus- till pluspolen, men man säger att </a:t>
            </a:r>
            <a:r>
              <a:rPr lang="sv-SE" dirty="0" smtClean="0">
                <a:solidFill>
                  <a:srgbClr val="FFAF03"/>
                </a:solidFill>
              </a:rPr>
              <a:t>strömmen går från plus till minus.</a:t>
            </a:r>
          </a:p>
          <a:p>
            <a:r>
              <a:rPr lang="sv-SE" dirty="0" smtClean="0"/>
              <a:t>Ström betecknas med I (stort i)</a:t>
            </a:r>
          </a:p>
          <a:p>
            <a:r>
              <a:rPr lang="sv-SE" dirty="0" smtClean="0"/>
              <a:t>Enheten för ström är ampere, A</a:t>
            </a:r>
          </a:p>
          <a:p>
            <a:r>
              <a:rPr lang="sv-SE" dirty="0" smtClean="0"/>
              <a:t>Ström mäts med en amperemeter</a:t>
            </a:r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335" y="4145653"/>
            <a:ext cx="2567665" cy="2256433"/>
          </a:xfrm>
          <a:prstGeom prst="rect">
            <a:avLst/>
          </a:prstGeom>
        </p:spPr>
      </p:pic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88358" y="754844"/>
            <a:ext cx="7167284" cy="2048863"/>
          </a:xfrm>
        </p:spPr>
        <p:txBody>
          <a:bodyPr/>
          <a:lstStyle/>
          <a:p>
            <a:r>
              <a:rPr lang="sv-SE" dirty="0" smtClean="0"/>
              <a:t>Spänningen är det som driver elektronerna i ledningarna. En hög spänning kan driva fram en större strömstyrka i ledningarna.</a:t>
            </a:r>
          </a:p>
          <a:p>
            <a:r>
              <a:rPr lang="sv-SE" dirty="0" smtClean="0"/>
              <a:t>Har vi ingen spänning, så får vi ingen ström.</a:t>
            </a:r>
            <a:endParaRPr lang="sv-SE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111869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Varför kan en fågel sitta på en elledning?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2616628"/>
            <a:ext cx="4125202" cy="2752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ruta 4"/>
          <p:cNvSpPr txBox="1"/>
          <p:nvPr/>
        </p:nvSpPr>
        <p:spPr>
          <a:xfrm>
            <a:off x="5115608" y="2616628"/>
            <a:ext cx="36420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FFAF03"/>
                </a:solidFill>
              </a:rPr>
              <a:t>Mellan två punkter nära varann på en elledning är det ingen spänningsskillnad, då går det ingen ström genom fågeln. Däremot kan det ske en urladdning mellan en elledning och marken…</a:t>
            </a:r>
            <a:endParaRPr lang="sv-SE" dirty="0">
              <a:solidFill>
                <a:srgbClr val="FFAF03"/>
              </a:solidFill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644" y="4030530"/>
            <a:ext cx="3810000" cy="30607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61" y="5128148"/>
            <a:ext cx="1347811" cy="1347811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195" y="5274835"/>
            <a:ext cx="1201124" cy="120112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8468" y="413781"/>
            <a:ext cx="1560851" cy="1227705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961" y="413781"/>
            <a:ext cx="1135464" cy="1309315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143" y="1723096"/>
            <a:ext cx="1759755" cy="2307434"/>
          </a:xfrm>
          <a:prstGeom prst="rect">
            <a:avLst/>
          </a:prstGeom>
        </p:spPr>
      </p:pic>
      <p:sp>
        <p:nvSpPr>
          <p:cNvPr id="9" name="Rundad rektangulär 8"/>
          <p:cNvSpPr/>
          <p:nvPr/>
        </p:nvSpPr>
        <p:spPr>
          <a:xfrm>
            <a:off x="3570143" y="413781"/>
            <a:ext cx="2971126" cy="1227705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 smtClean="0">
                <a:solidFill>
                  <a:schemeClr val="bg1"/>
                </a:solidFill>
              </a:rPr>
              <a:t>Var i kretsen är strömmen starkast?</a:t>
            </a:r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10" name="Rundad rektangulär 9"/>
          <p:cNvSpPr/>
          <p:nvPr/>
        </p:nvSpPr>
        <p:spPr>
          <a:xfrm>
            <a:off x="5902905" y="3900443"/>
            <a:ext cx="2971126" cy="1227705"/>
          </a:xfrm>
          <a:prstGeom prst="wedgeRoundRectCallout">
            <a:avLst>
              <a:gd name="adj1" fmla="val 27151"/>
              <a:gd name="adj2" fmla="val 6835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 smtClean="0">
                <a:solidFill>
                  <a:schemeClr val="bg1"/>
                </a:solidFill>
              </a:rPr>
              <a:t>Det går mer ström till höger om lampan än till vänster</a:t>
            </a:r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11" name="Rundad rektangulär 10"/>
          <p:cNvSpPr/>
          <p:nvPr/>
        </p:nvSpPr>
        <p:spPr>
          <a:xfrm>
            <a:off x="433961" y="3900443"/>
            <a:ext cx="2971126" cy="1227705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 smtClean="0">
                <a:solidFill>
                  <a:schemeClr val="bg1"/>
                </a:solidFill>
              </a:rPr>
              <a:t>Till höger om lampan går ingen ström alls</a:t>
            </a:r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12" name="Rundad rektangulär 11"/>
          <p:cNvSpPr/>
          <p:nvPr/>
        </p:nvSpPr>
        <p:spPr>
          <a:xfrm>
            <a:off x="296209" y="2033519"/>
            <a:ext cx="2971126" cy="1227705"/>
          </a:xfrm>
          <a:prstGeom prst="wedgeRoundRectCallout">
            <a:avLst>
              <a:gd name="adj1" fmla="val -24865"/>
              <a:gd name="adj2" fmla="val -7901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 smtClean="0">
                <a:solidFill>
                  <a:schemeClr val="bg1"/>
                </a:solidFill>
              </a:rPr>
              <a:t>Det går mest ström närmast batteriet</a:t>
            </a:r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13" name="Rundad rektangulär 12"/>
          <p:cNvSpPr/>
          <p:nvPr/>
        </p:nvSpPr>
        <p:spPr>
          <a:xfrm>
            <a:off x="5978193" y="2185919"/>
            <a:ext cx="2971126" cy="1227705"/>
          </a:xfrm>
          <a:prstGeom prst="wedgeRoundRectCallout">
            <a:avLst>
              <a:gd name="adj1" fmla="val 22716"/>
              <a:gd name="adj2" fmla="val -8096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 smtClean="0">
                <a:solidFill>
                  <a:schemeClr val="bg1"/>
                </a:solidFill>
              </a:rPr>
              <a:t>Det är samma ström överallt i kretsen</a:t>
            </a:r>
            <a:endParaRPr lang="sv-S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Ledare och isolatorer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88358" y="2044700"/>
            <a:ext cx="7167284" cy="1873301"/>
          </a:xfrm>
        </p:spPr>
        <p:txBody>
          <a:bodyPr/>
          <a:lstStyle/>
          <a:p>
            <a:r>
              <a:rPr lang="sv-SE" dirty="0" smtClean="0"/>
              <a:t>Ämnen som leder ström kallas </a:t>
            </a:r>
            <a:r>
              <a:rPr lang="sv-SE" dirty="0" smtClean="0">
                <a:solidFill>
                  <a:schemeClr val="accent1"/>
                </a:solidFill>
              </a:rPr>
              <a:t>ledare. </a:t>
            </a:r>
            <a:r>
              <a:rPr lang="sv-SE" dirty="0" smtClean="0"/>
              <a:t>Exempel på ledare är metaller (silver och koppar bäst).</a:t>
            </a:r>
          </a:p>
          <a:p>
            <a:r>
              <a:rPr lang="sv-SE" dirty="0" smtClean="0"/>
              <a:t>Ämnen som inte leder ström kallas </a:t>
            </a:r>
            <a:r>
              <a:rPr lang="sv-SE" dirty="0" smtClean="0">
                <a:solidFill>
                  <a:srgbClr val="FFAF03"/>
                </a:solidFill>
              </a:rPr>
              <a:t>isolatorer. </a:t>
            </a:r>
            <a:r>
              <a:rPr lang="sv-SE" dirty="0" smtClean="0"/>
              <a:t>Exempel är glas, gummi och porslin.</a:t>
            </a:r>
            <a:endParaRPr lang="sv-SE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Resistans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Resistans är</a:t>
            </a:r>
            <a:r>
              <a:rPr lang="sv-SE" dirty="0" smtClean="0">
                <a:solidFill>
                  <a:schemeClr val="accent1"/>
                </a:solidFill>
              </a:rPr>
              <a:t> motstånd </a:t>
            </a:r>
            <a:r>
              <a:rPr lang="sv-SE" dirty="0" smtClean="0"/>
              <a:t>mot strömmen</a:t>
            </a:r>
          </a:p>
          <a:p>
            <a:r>
              <a:rPr lang="sv-SE" dirty="0" smtClean="0"/>
              <a:t>Resistansen hos en tråd beror på</a:t>
            </a:r>
          </a:p>
          <a:p>
            <a:pPr lvl="1"/>
            <a:r>
              <a:rPr lang="sv-SE" dirty="0" smtClean="0"/>
              <a:t>trådens </a:t>
            </a:r>
            <a:r>
              <a:rPr lang="sv-SE" dirty="0" smtClean="0">
                <a:solidFill>
                  <a:srgbClr val="FFAF03"/>
                </a:solidFill>
              </a:rPr>
              <a:t>tjocklek</a:t>
            </a:r>
          </a:p>
          <a:p>
            <a:pPr lvl="1"/>
            <a:r>
              <a:rPr lang="sv-SE" dirty="0" smtClean="0"/>
              <a:t>trådens </a:t>
            </a:r>
            <a:r>
              <a:rPr lang="sv-SE" dirty="0" smtClean="0">
                <a:solidFill>
                  <a:srgbClr val="FFAF03"/>
                </a:solidFill>
              </a:rPr>
              <a:t>längd</a:t>
            </a:r>
          </a:p>
          <a:p>
            <a:pPr lvl="1"/>
            <a:r>
              <a:rPr lang="sv-SE" dirty="0" smtClean="0"/>
              <a:t>trådens </a:t>
            </a:r>
            <a:r>
              <a:rPr lang="sv-SE" dirty="0" smtClean="0">
                <a:solidFill>
                  <a:srgbClr val="FFAF03"/>
                </a:solidFill>
              </a:rPr>
              <a:t>material </a:t>
            </a:r>
            <a:r>
              <a:rPr lang="sv-SE" dirty="0" smtClean="0"/>
              <a:t>och</a:t>
            </a:r>
          </a:p>
          <a:p>
            <a:pPr lvl="1"/>
            <a:r>
              <a:rPr lang="sv-SE" dirty="0" smtClean="0"/>
              <a:t>trådens </a:t>
            </a:r>
            <a:r>
              <a:rPr lang="sv-SE" dirty="0" smtClean="0">
                <a:solidFill>
                  <a:srgbClr val="FFAF03"/>
                </a:solidFill>
              </a:rPr>
              <a:t>temperatur</a:t>
            </a:r>
          </a:p>
          <a:p>
            <a:r>
              <a:rPr lang="sv-SE" dirty="0" smtClean="0"/>
              <a:t>Resistans betecknas med</a:t>
            </a:r>
            <a:r>
              <a:rPr lang="sv-SE" dirty="0" smtClean="0">
                <a:solidFill>
                  <a:schemeClr val="accent1"/>
                </a:solidFill>
              </a:rPr>
              <a:t> R </a:t>
            </a:r>
            <a:r>
              <a:rPr lang="sv-SE" dirty="0" smtClean="0"/>
              <a:t>och mäts i enheten </a:t>
            </a:r>
            <a:r>
              <a:rPr lang="sv-SE" dirty="0" smtClean="0">
                <a:solidFill>
                  <a:srgbClr val="FFAF03"/>
                </a:solidFill>
              </a:rPr>
              <a:t>ohm (</a:t>
            </a:r>
            <a:r>
              <a:rPr lang="sv-SE" dirty="0" smtClean="0">
                <a:solidFill>
                  <a:srgbClr val="FFAF03"/>
                </a:solidFill>
                <a:latin typeface="Symbol" charset="2"/>
                <a:cs typeface="Symbol" charset="2"/>
              </a:rPr>
              <a:t>W</a:t>
            </a:r>
            <a:r>
              <a:rPr lang="sv-SE" dirty="0" smtClean="0">
                <a:solidFill>
                  <a:srgbClr val="FFAF03"/>
                </a:solidFill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88358" y="491248"/>
            <a:ext cx="7167284" cy="4081463"/>
          </a:xfrm>
        </p:spPr>
        <p:txBody>
          <a:bodyPr/>
          <a:lstStyle/>
          <a:p>
            <a:r>
              <a:rPr lang="sv-SE" dirty="0" smtClean="0"/>
              <a:t>En </a:t>
            </a:r>
            <a:r>
              <a:rPr lang="sv-SE" dirty="0" smtClean="0">
                <a:solidFill>
                  <a:schemeClr val="accent1"/>
                </a:solidFill>
              </a:rPr>
              <a:t>resistor</a:t>
            </a:r>
            <a:r>
              <a:rPr lang="sv-SE" dirty="0" smtClean="0"/>
              <a:t> används för att sänka strömstyrkan i en krets. Det finns </a:t>
            </a:r>
            <a:r>
              <a:rPr lang="sv-SE" dirty="0" smtClean="0">
                <a:solidFill>
                  <a:srgbClr val="FFAF03"/>
                </a:solidFill>
              </a:rPr>
              <a:t>fasta resistorer </a:t>
            </a:r>
            <a:r>
              <a:rPr lang="sv-SE" dirty="0" smtClean="0"/>
              <a:t>och </a:t>
            </a:r>
            <a:r>
              <a:rPr lang="sv-SE" dirty="0" smtClean="0">
                <a:solidFill>
                  <a:srgbClr val="FFAF03"/>
                </a:solidFill>
              </a:rPr>
              <a:t>variabla resistorer.</a:t>
            </a:r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711" y="2408395"/>
            <a:ext cx="2284392" cy="1713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268" y="2408395"/>
            <a:ext cx="3582374" cy="35823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Efter avsnittet ska du: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88358" y="1834444"/>
            <a:ext cx="7167284" cy="4684889"/>
          </a:xfrm>
        </p:spPr>
        <p:txBody>
          <a:bodyPr>
            <a:normAutofit/>
          </a:bodyPr>
          <a:lstStyle/>
          <a:p>
            <a:r>
              <a:rPr lang="sv-SE" dirty="0" smtClean="0"/>
              <a:t>veta vad som menas med att ett föremål är elektriskt laddat</a:t>
            </a:r>
          </a:p>
          <a:p>
            <a:r>
              <a:rPr lang="sv-SE" dirty="0" smtClean="0"/>
              <a:t>kunna förklara vad elektricitet är</a:t>
            </a:r>
          </a:p>
          <a:p>
            <a:r>
              <a:rPr lang="sv-SE" dirty="0" smtClean="0"/>
              <a:t>veta vad som menas med strömstyrka, spänning och resistans samt känna till deras enheter</a:t>
            </a:r>
          </a:p>
          <a:p>
            <a:r>
              <a:rPr lang="sv-SE" dirty="0" smtClean="0"/>
              <a:t>kunna förklara vad som menas med elektrisk ledare och isolator</a:t>
            </a:r>
          </a:p>
          <a:p>
            <a:r>
              <a:rPr lang="sv-SE" dirty="0" smtClean="0"/>
              <a:t>kunna rita enkla kopplingsscheman</a:t>
            </a:r>
            <a:endParaRPr lang="sv-SE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Elektriska kretsar </a:t>
            </a:r>
            <a:r>
              <a:rPr lang="sv-SE" sz="2400" dirty="0" smtClean="0"/>
              <a:t>(kap 3.3)</a:t>
            </a:r>
            <a:endParaRPr lang="sv-SE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När man ska rita en elektrisk krets använder man ett </a:t>
            </a:r>
            <a:r>
              <a:rPr lang="sv-SE" dirty="0" smtClean="0">
                <a:solidFill>
                  <a:schemeClr val="accent1"/>
                </a:solidFill>
              </a:rPr>
              <a:t>kopplingsschema</a:t>
            </a:r>
            <a:r>
              <a:rPr lang="sv-SE" dirty="0" smtClean="0"/>
              <a:t>, som är en förenklad bild av kretsen</a:t>
            </a:r>
          </a:p>
          <a:p>
            <a:pPr>
              <a:buNone/>
            </a:pP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642" y="3748675"/>
            <a:ext cx="2794000" cy="2197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631" y="3748675"/>
            <a:ext cx="2794000" cy="2095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Höger 5"/>
          <p:cNvSpPr/>
          <p:nvPr/>
        </p:nvSpPr>
        <p:spPr>
          <a:xfrm>
            <a:off x="4420748" y="4672846"/>
            <a:ext cx="754762" cy="3714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/>
          <p:cNvSpPr/>
          <p:nvPr/>
        </p:nvSpPr>
        <p:spPr>
          <a:xfrm>
            <a:off x="3822538" y="1625655"/>
            <a:ext cx="2506940" cy="4964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88358" y="754844"/>
            <a:ext cx="7167284" cy="5835066"/>
          </a:xfrm>
        </p:spPr>
        <p:txBody>
          <a:bodyPr>
            <a:normAutofit/>
          </a:bodyPr>
          <a:lstStyle/>
          <a:p>
            <a:r>
              <a:rPr lang="sv-SE" dirty="0" smtClean="0"/>
              <a:t>Symboler i ett </a:t>
            </a:r>
            <a:r>
              <a:rPr lang="sv-SE" dirty="0" err="1" smtClean="0"/>
              <a:t>koppligsschema</a:t>
            </a:r>
            <a:r>
              <a:rPr lang="sv-SE" dirty="0" smtClean="0"/>
              <a:t>:</a:t>
            </a:r>
          </a:p>
          <a:p>
            <a:pPr lvl="1"/>
            <a:endParaRPr lang="sv-SE" dirty="0" smtClean="0"/>
          </a:p>
          <a:p>
            <a:pPr lvl="1">
              <a:buNone/>
            </a:pPr>
            <a:endParaRPr lang="sv-SE" dirty="0" smtClean="0"/>
          </a:p>
          <a:p>
            <a:pPr lvl="1"/>
            <a:r>
              <a:rPr lang="sv-SE" dirty="0" smtClean="0"/>
              <a:t>batteri</a:t>
            </a:r>
          </a:p>
          <a:p>
            <a:pPr lvl="1">
              <a:buNone/>
            </a:pPr>
            <a:endParaRPr lang="sv-SE" dirty="0" smtClean="0"/>
          </a:p>
          <a:p>
            <a:pPr lvl="1"/>
            <a:r>
              <a:rPr lang="sv-SE" dirty="0" smtClean="0"/>
              <a:t>lampa</a:t>
            </a:r>
          </a:p>
          <a:p>
            <a:pPr lvl="1">
              <a:buNone/>
            </a:pPr>
            <a:endParaRPr lang="sv-SE" dirty="0" smtClean="0"/>
          </a:p>
          <a:p>
            <a:pPr lvl="1"/>
            <a:r>
              <a:rPr lang="sv-SE" dirty="0" smtClean="0"/>
              <a:t>strömbrytare</a:t>
            </a:r>
          </a:p>
          <a:p>
            <a:pPr lvl="1"/>
            <a:endParaRPr lang="sv-SE" dirty="0" smtClean="0"/>
          </a:p>
          <a:p>
            <a:pPr lvl="1"/>
            <a:r>
              <a:rPr lang="sv-SE" dirty="0" smtClean="0"/>
              <a:t>voltmeter</a:t>
            </a:r>
          </a:p>
          <a:p>
            <a:pPr lvl="1"/>
            <a:endParaRPr lang="sv-SE" dirty="0" smtClean="0"/>
          </a:p>
          <a:p>
            <a:pPr lvl="1"/>
            <a:r>
              <a:rPr lang="sv-SE" dirty="0" smtClean="0"/>
              <a:t>amperemeter</a:t>
            </a:r>
          </a:p>
          <a:p>
            <a:pPr lvl="1"/>
            <a:endParaRPr lang="sv-SE" dirty="0" smtClean="0"/>
          </a:p>
          <a:p>
            <a:pPr lvl="1"/>
            <a:r>
              <a:rPr lang="sv-SE" dirty="0" smtClean="0"/>
              <a:t>strömriktning</a:t>
            </a:r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18" name="Bildobjekt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941" y="3418133"/>
            <a:ext cx="1625600" cy="304800"/>
          </a:xfrm>
          <a:prstGeom prst="rect">
            <a:avLst/>
          </a:prstGeom>
          <a:noFill/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519" y="4203419"/>
            <a:ext cx="1805177" cy="555439"/>
          </a:xfrm>
          <a:prstGeom prst="rect">
            <a:avLst/>
          </a:prstGeom>
        </p:spPr>
      </p:pic>
      <p:pic>
        <p:nvPicPr>
          <p:cNvPr id="20" name="Bildobjekt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519" y="5145087"/>
            <a:ext cx="1826599" cy="562030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941" y="2652946"/>
            <a:ext cx="1887689" cy="580827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941" y="1785266"/>
            <a:ext cx="1839387" cy="576072"/>
          </a:xfrm>
          <a:prstGeom prst="rect">
            <a:avLst/>
          </a:prstGeom>
        </p:spPr>
      </p:pic>
      <p:cxnSp>
        <p:nvCxnSpPr>
          <p:cNvPr id="27" name="Rak pil 26"/>
          <p:cNvCxnSpPr/>
          <p:nvPr/>
        </p:nvCxnSpPr>
        <p:spPr>
          <a:xfrm>
            <a:off x="4080519" y="6074699"/>
            <a:ext cx="93366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ak 28"/>
          <p:cNvCxnSpPr/>
          <p:nvPr/>
        </p:nvCxnSpPr>
        <p:spPr>
          <a:xfrm>
            <a:off x="4080519" y="6073111"/>
            <a:ext cx="1805177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898526" y="443321"/>
            <a:ext cx="7140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smtClean="0"/>
              <a:t>Exempel:</a:t>
            </a:r>
            <a:endParaRPr lang="sv-SE" sz="2800" dirty="0"/>
          </a:p>
        </p:txBody>
      </p:sp>
      <p:sp>
        <p:nvSpPr>
          <p:cNvPr id="7" name="Höger 6"/>
          <p:cNvSpPr/>
          <p:nvPr/>
        </p:nvSpPr>
        <p:spPr>
          <a:xfrm>
            <a:off x="3857672" y="3151175"/>
            <a:ext cx="958428" cy="4553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33" y="2654300"/>
            <a:ext cx="2108200" cy="154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725" y="2959100"/>
            <a:ext cx="2057400" cy="93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Atomen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45" y="2042583"/>
            <a:ext cx="3429000" cy="3873500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5291667" y="2042583"/>
            <a:ext cx="32395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Positivt laddad</a:t>
            </a:r>
            <a:r>
              <a:rPr lang="sv-SE" sz="2000" dirty="0" smtClean="0">
                <a:solidFill>
                  <a:srgbClr val="FF0000"/>
                </a:solidFill>
              </a:rPr>
              <a:t> </a:t>
            </a:r>
            <a:r>
              <a:rPr lang="sv-SE" sz="2000" b="1" dirty="0" smtClean="0"/>
              <a:t>kärna</a:t>
            </a:r>
            <a:r>
              <a:rPr lang="sv-SE" sz="2000" dirty="0" smtClean="0"/>
              <a:t>.</a:t>
            </a:r>
          </a:p>
          <a:p>
            <a:r>
              <a:rPr lang="sv-SE" sz="2000" dirty="0" smtClean="0"/>
              <a:t>Innehåller positivt laddade protoner och neutroner som saknar laddning</a:t>
            </a:r>
            <a:endParaRPr lang="sv-SE" sz="2000" dirty="0"/>
          </a:p>
        </p:txBody>
      </p:sp>
      <p:sp>
        <p:nvSpPr>
          <p:cNvPr id="7" name="textruta 6"/>
          <p:cNvSpPr txBox="1"/>
          <p:nvPr/>
        </p:nvSpPr>
        <p:spPr>
          <a:xfrm>
            <a:off x="5291667" y="4543778"/>
            <a:ext cx="3033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>
                <a:solidFill>
                  <a:srgbClr val="FFFFFF"/>
                </a:solidFill>
              </a:rPr>
              <a:t>Elektronhöljet</a:t>
            </a:r>
            <a:r>
              <a:rPr lang="sv-SE" sz="2000" dirty="0" smtClean="0"/>
              <a:t> innehåller negativt laddade elektroner</a:t>
            </a:r>
            <a:endParaRPr lang="sv-SE" sz="2000" dirty="0"/>
          </a:p>
        </p:txBody>
      </p:sp>
      <p:cxnSp>
        <p:nvCxnSpPr>
          <p:cNvPr id="9" name="Rak 8"/>
          <p:cNvCxnSpPr/>
          <p:nvPr/>
        </p:nvCxnSpPr>
        <p:spPr>
          <a:xfrm rot="10800000" flipV="1">
            <a:off x="2935111" y="2836332"/>
            <a:ext cx="2356556" cy="11006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ak 10"/>
          <p:cNvCxnSpPr>
            <a:stCxn id="7" idx="1"/>
          </p:cNvCxnSpPr>
          <p:nvPr/>
        </p:nvCxnSpPr>
        <p:spPr>
          <a:xfrm rot="10800000" flipV="1">
            <a:off x="3485445" y="5051609"/>
            <a:ext cx="1806223" cy="425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88358" y="623046"/>
            <a:ext cx="7167284" cy="3553269"/>
          </a:xfrm>
        </p:spPr>
        <p:txBody>
          <a:bodyPr>
            <a:normAutofit/>
          </a:bodyPr>
          <a:lstStyle/>
          <a:p>
            <a:r>
              <a:rPr lang="sv-SE" dirty="0" smtClean="0"/>
              <a:t>En atom innehåller lika många elektroner som protoner. Laddningarna tar ut varandra och en atom är därför elektriskt neutral.</a:t>
            </a:r>
          </a:p>
          <a:p>
            <a:r>
              <a:rPr lang="sv-SE" dirty="0" smtClean="0"/>
              <a:t>Ett föremål med överskott på elektroner har negativ elektrisk laddning och ett föremål med underskott på elektroner har positiv laddning.</a:t>
            </a:r>
          </a:p>
        </p:txBody>
      </p:sp>
      <p:pic>
        <p:nvPicPr>
          <p:cNvPr id="27" name="Bildobjekt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177" y="3608791"/>
            <a:ext cx="4492797" cy="1864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textruta 27"/>
          <p:cNvSpPr txBox="1"/>
          <p:nvPr/>
        </p:nvSpPr>
        <p:spPr>
          <a:xfrm>
            <a:off x="988358" y="5667323"/>
            <a:ext cx="7167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chemeClr val="accent1"/>
                </a:solidFill>
              </a:rPr>
              <a:t>En plastfolie blir negativt laddad, då den gnids med ett ylletyg. Negativa laddningar flyttas över från ylletyget till folien.</a:t>
            </a:r>
            <a:endParaRPr lang="sv-SE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88358" y="946552"/>
            <a:ext cx="7167284" cy="1306000"/>
          </a:xfrm>
        </p:spPr>
        <p:txBody>
          <a:bodyPr/>
          <a:lstStyle/>
          <a:p>
            <a:r>
              <a:rPr lang="sv-SE" dirty="0" smtClean="0"/>
              <a:t>Olika laddningar dras till varandra (attraherar) och lika laddningar stöter bort varandra (repellerar).</a:t>
            </a:r>
          </a:p>
          <a:p>
            <a:pPr>
              <a:buNone/>
            </a:pPr>
            <a:endParaRPr lang="sv-SE" dirty="0"/>
          </a:p>
        </p:txBody>
      </p:sp>
      <p:grpSp>
        <p:nvGrpSpPr>
          <p:cNvPr id="16" name="Grupp 15"/>
          <p:cNvGrpSpPr/>
          <p:nvPr/>
        </p:nvGrpSpPr>
        <p:grpSpPr>
          <a:xfrm>
            <a:off x="2024679" y="2917590"/>
            <a:ext cx="4046012" cy="1042290"/>
            <a:chOff x="2024679" y="2917590"/>
            <a:chExt cx="4046012" cy="1042290"/>
          </a:xfrm>
        </p:grpSpPr>
        <p:sp>
          <p:nvSpPr>
            <p:cNvPr id="5" name="Ellips 4"/>
            <p:cNvSpPr/>
            <p:nvPr/>
          </p:nvSpPr>
          <p:spPr>
            <a:xfrm>
              <a:off x="2683598" y="2917590"/>
              <a:ext cx="1042290" cy="1042290"/>
            </a:xfrm>
            <a:prstGeom prst="ellipse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4200000" scaled="0"/>
            </a:gra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smtClean="0"/>
                <a:t>+</a:t>
              </a:r>
              <a:endParaRPr lang="sv-SE" dirty="0"/>
            </a:p>
          </p:txBody>
        </p:sp>
        <p:sp>
          <p:nvSpPr>
            <p:cNvPr id="6" name="Höger 5"/>
            <p:cNvSpPr/>
            <p:nvPr/>
          </p:nvSpPr>
          <p:spPr>
            <a:xfrm rot="10800000">
              <a:off x="2024679" y="3282973"/>
              <a:ext cx="658919" cy="31152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Ellips 6"/>
            <p:cNvSpPr/>
            <p:nvPr/>
          </p:nvSpPr>
          <p:spPr>
            <a:xfrm>
              <a:off x="4369482" y="2917590"/>
              <a:ext cx="1042290" cy="1042290"/>
            </a:xfrm>
            <a:prstGeom prst="ellipse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4200000" scaled="0"/>
            </a:gra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smtClean="0"/>
                <a:t>+</a:t>
              </a:r>
              <a:endParaRPr lang="sv-SE" dirty="0"/>
            </a:p>
          </p:txBody>
        </p:sp>
        <p:sp>
          <p:nvSpPr>
            <p:cNvPr id="8" name="Höger 7"/>
            <p:cNvSpPr/>
            <p:nvPr/>
          </p:nvSpPr>
          <p:spPr>
            <a:xfrm>
              <a:off x="5411772" y="3282973"/>
              <a:ext cx="658919" cy="31152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7" name="Grupp 16"/>
          <p:cNvGrpSpPr/>
          <p:nvPr/>
        </p:nvGrpSpPr>
        <p:grpSpPr>
          <a:xfrm>
            <a:off x="2300227" y="4924574"/>
            <a:ext cx="3770464" cy="1042290"/>
            <a:chOff x="2300227" y="4924574"/>
            <a:chExt cx="3770464" cy="1042290"/>
          </a:xfrm>
        </p:grpSpPr>
        <p:sp>
          <p:nvSpPr>
            <p:cNvPr id="12" name="Ellips 11"/>
            <p:cNvSpPr/>
            <p:nvPr/>
          </p:nvSpPr>
          <p:spPr>
            <a:xfrm>
              <a:off x="2300227" y="4924574"/>
              <a:ext cx="1042290" cy="1042290"/>
            </a:xfrm>
            <a:prstGeom prst="ellipse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4200000" scaled="0"/>
            </a:gra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smtClean="0"/>
                <a:t>+</a:t>
              </a:r>
              <a:endParaRPr lang="sv-SE" dirty="0"/>
            </a:p>
          </p:txBody>
        </p:sp>
        <p:sp>
          <p:nvSpPr>
            <p:cNvPr id="13" name="Höger 12"/>
            <p:cNvSpPr/>
            <p:nvPr/>
          </p:nvSpPr>
          <p:spPr>
            <a:xfrm>
              <a:off x="3342517" y="5289957"/>
              <a:ext cx="658919" cy="31152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" name="Ellips 13"/>
            <p:cNvSpPr/>
            <p:nvPr/>
          </p:nvSpPr>
          <p:spPr>
            <a:xfrm>
              <a:off x="5028401" y="4924574"/>
              <a:ext cx="1042290" cy="104229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 smtClean="0"/>
                <a:t>-</a:t>
              </a:r>
              <a:endParaRPr lang="sv-SE" dirty="0"/>
            </a:p>
          </p:txBody>
        </p:sp>
        <p:sp>
          <p:nvSpPr>
            <p:cNvPr id="15" name="Höger 14"/>
            <p:cNvSpPr/>
            <p:nvPr/>
          </p:nvSpPr>
          <p:spPr>
            <a:xfrm rot="10800000">
              <a:off x="4369482" y="5293318"/>
              <a:ext cx="658919" cy="31152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Statisk elektricitet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739444" y="1622778"/>
            <a:ext cx="4416198" cy="4813300"/>
          </a:xfrm>
        </p:spPr>
        <p:txBody>
          <a:bodyPr/>
          <a:lstStyle/>
          <a:p>
            <a:r>
              <a:rPr lang="sv-SE" dirty="0" smtClean="0"/>
              <a:t>Uppstår när två saker gnids mot varandra. Då kan elektroner hoppa över från det ena föremålet till det andra och de får olika elektrisk laddning.</a:t>
            </a:r>
          </a:p>
          <a:p>
            <a:r>
              <a:rPr lang="sv-SE" dirty="0" smtClean="0"/>
              <a:t>Naturen vill jämna ut laddningar och därför kan elektroner hoppa från ett föremål till ett annat. Då kan vi se en gnista.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66" y="1622779"/>
            <a:ext cx="2997962" cy="4501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076" y="530146"/>
            <a:ext cx="4364946" cy="5843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ruta 4"/>
          <p:cNvSpPr txBox="1"/>
          <p:nvPr/>
        </p:nvSpPr>
        <p:spPr>
          <a:xfrm>
            <a:off x="5534920" y="4896705"/>
            <a:ext cx="2671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FFAF03"/>
                </a:solidFill>
              </a:rPr>
              <a:t>Hårstråna blir negativt laddade och stöter bort varandra. Därför står hårstråna rakt upp.</a:t>
            </a:r>
            <a:endParaRPr lang="sv-SE" dirty="0">
              <a:solidFill>
                <a:srgbClr val="FFAF03"/>
              </a:solidFill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Åska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12775" y="1617523"/>
            <a:ext cx="3915796" cy="2084809"/>
          </a:xfrm>
        </p:spPr>
        <p:txBody>
          <a:bodyPr/>
          <a:lstStyle/>
          <a:p>
            <a:r>
              <a:rPr lang="sv-SE" dirty="0" smtClean="0"/>
              <a:t>Vid åskväder blir partiklar i molnen elektriskt laddade då de gnider mot varandra. 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804" y="582706"/>
            <a:ext cx="2722421" cy="442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Grupp 9"/>
          <p:cNvGrpSpPr/>
          <p:nvPr/>
        </p:nvGrpSpPr>
        <p:grpSpPr>
          <a:xfrm>
            <a:off x="229403" y="3822148"/>
            <a:ext cx="4928967" cy="2743799"/>
            <a:chOff x="612775" y="3965928"/>
            <a:chExt cx="4928967" cy="2743799"/>
          </a:xfrm>
        </p:grpSpPr>
        <p:sp>
          <p:nvSpPr>
            <p:cNvPr id="9" name="Rektangel 8"/>
            <p:cNvSpPr/>
            <p:nvPr/>
          </p:nvSpPr>
          <p:spPr>
            <a:xfrm>
              <a:off x="612775" y="3965928"/>
              <a:ext cx="4766401" cy="2743799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  <a:alpha val="52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7" name="Bildobjekt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0038" y="4313396"/>
              <a:ext cx="2282991" cy="22525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textruta 7"/>
            <p:cNvSpPr txBox="1"/>
            <p:nvPr/>
          </p:nvSpPr>
          <p:spPr>
            <a:xfrm>
              <a:off x="3515399" y="4576993"/>
              <a:ext cx="20263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olidFill>
                    <a:srgbClr val="000000"/>
                  </a:solidFill>
                </a:rPr>
                <a:t>Benjamin Franklin visade år 1752 att åskblixtar är elektriska urladdningar</a:t>
              </a:r>
              <a:endParaRPr lang="sv-SE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3203" y="647009"/>
            <a:ext cx="4175172" cy="5775158"/>
          </a:xfrm>
        </p:spPr>
        <p:txBody>
          <a:bodyPr>
            <a:normAutofit/>
          </a:bodyPr>
          <a:lstStyle/>
          <a:p>
            <a:r>
              <a:rPr lang="sv-SE" dirty="0" smtClean="0"/>
              <a:t>Positiva laddningar kan samlas i molnets övre del och negativa laddningar i dess nedre del.</a:t>
            </a:r>
          </a:p>
          <a:p>
            <a:r>
              <a:rPr lang="sv-SE" dirty="0" smtClean="0"/>
              <a:t>De negativa laddningarna i molnets nedre del driver undan elektroner från markytan. Markytan blir då positivt laddad. </a:t>
            </a:r>
            <a:br>
              <a:rPr lang="sv-SE" dirty="0" smtClean="0"/>
            </a:br>
            <a:r>
              <a:rPr lang="sv-SE" dirty="0" smtClean="0"/>
              <a:t>Då laddningen vuxit till sig och blivit tillräckligt stor sker en urladdning i form av en blixt.</a:t>
            </a:r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100" y="647009"/>
            <a:ext cx="3949700" cy="3810000"/>
          </a:xfrm>
          <a:prstGeom prst="rect">
            <a:avLst/>
          </a:prstGeom>
        </p:spPr>
      </p:pic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spd="med">
            <mp:cube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Choice>
    <mc:Fallback>
      <mc:AlternateContent>
        <mc:Choice Requires="mp">
          <p:transition spd="med">
            <p:cover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spd="med">
            <p:cover/>
          </p:transition>
        </mc:Fallback>
      </mc:AlternateContent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kymning">
  <a:themeElements>
    <a:clrScheme name="Skymning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Skymning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Skymning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Skymning.thmx</Template>
  <TotalTime>2033</TotalTime>
  <Words>729</Words>
  <Application>Microsoft Macintosh PowerPoint</Application>
  <PresentationFormat>Bildspel på skärmen (4:3)</PresentationFormat>
  <Paragraphs>89</Paragraphs>
  <Slides>22</Slides>
  <Notes>0</Notes>
  <HiddenSlides>0</HiddenSlides>
  <MMClips>0</MMClips>
  <ScaleCrop>false</ScaleCrop>
  <HeadingPairs>
    <vt:vector size="4" baseType="variant">
      <vt:variant>
        <vt:lpstr>Formgivningsmall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3" baseType="lpstr">
      <vt:lpstr>Skymning</vt:lpstr>
      <vt:lpstr>ELLÄRA</vt:lpstr>
      <vt:lpstr>Efter avsnittet ska du:</vt:lpstr>
      <vt:lpstr>Atomen</vt:lpstr>
      <vt:lpstr>Bild 4</vt:lpstr>
      <vt:lpstr>Bild 5</vt:lpstr>
      <vt:lpstr>Statisk elektricitet</vt:lpstr>
      <vt:lpstr>Bild 7</vt:lpstr>
      <vt:lpstr>Åska</vt:lpstr>
      <vt:lpstr>Bild 9</vt:lpstr>
      <vt:lpstr>Bild 10</vt:lpstr>
      <vt:lpstr>Elektrisk spänning</vt:lpstr>
      <vt:lpstr>Bild 12</vt:lpstr>
      <vt:lpstr>Elektrisk ström</vt:lpstr>
      <vt:lpstr>Bild 14</vt:lpstr>
      <vt:lpstr>Varför kan en fågel sitta på en elledning?</vt:lpstr>
      <vt:lpstr>Bild 16</vt:lpstr>
      <vt:lpstr>Ledare och isolatorer</vt:lpstr>
      <vt:lpstr>Resistans</vt:lpstr>
      <vt:lpstr>Bild 19</vt:lpstr>
      <vt:lpstr>Elektriska kretsar (kap 3.3)</vt:lpstr>
      <vt:lpstr>Bild 21</vt:lpstr>
      <vt:lpstr>Bild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ELLÄRA</dc:title>
  <dc:creator>Robert Backman</dc:creator>
  <cp:lastModifiedBy>Robert Backman</cp:lastModifiedBy>
  <cp:revision>14</cp:revision>
  <dcterms:created xsi:type="dcterms:W3CDTF">2012-11-13T08:21:36Z</dcterms:created>
  <dcterms:modified xsi:type="dcterms:W3CDTF">2012-11-13T12:02:12Z</dcterms:modified>
</cp:coreProperties>
</file>