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7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3" r:id="rId18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4409-C419-BC4B-87B9-754CE9F4FB39}" type="datetimeFigureOut">
              <a:rPr lang="sv-SE" smtClean="0"/>
              <a:pPr/>
              <a:t>12-02-13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2582-9FC8-4B1B-8456-B27CC842DEE2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4409-C419-BC4B-87B9-754CE9F4FB39}" type="datetimeFigureOut">
              <a:rPr lang="sv-SE" smtClean="0"/>
              <a:pPr/>
              <a:t>12-02-13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760B-3339-234C-8A06-244E74D6A236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ovanför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4409-C419-BC4B-87B9-754CE9F4FB39}" type="datetimeFigureOut">
              <a:rPr lang="sv-SE" smtClean="0"/>
              <a:pPr/>
              <a:t>12-02-13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760B-3339-234C-8A06-244E74D6A236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2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4409-C419-BC4B-87B9-754CE9F4FB39}" type="datetimeFigureOut">
              <a:rPr lang="sv-SE" smtClean="0"/>
              <a:pPr/>
              <a:t>12-02-13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760B-3339-234C-8A06-244E74D6A236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ideo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4409-C419-BC4B-87B9-754CE9F4FB39}" type="datetimeFigureOut">
              <a:rPr lang="sv-SE" smtClean="0"/>
              <a:pPr/>
              <a:t>12-02-13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760B-3339-234C-8A06-244E74D6A236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smtClean="0"/>
              <a:t>Klicka på ikonen för att lägga till ett medieklipp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4409-C419-BC4B-87B9-754CE9F4FB39}" type="datetimeFigureOut">
              <a:rPr lang="sv-SE" smtClean="0"/>
              <a:pPr/>
              <a:t>12-02-13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760B-3339-234C-8A06-244E74D6A236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4409-C419-BC4B-87B9-754CE9F4FB39}" type="datetimeFigureOut">
              <a:rPr lang="sv-SE" smtClean="0"/>
              <a:pPr/>
              <a:t>12-02-13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760B-3339-234C-8A06-244E74D6A236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4409-C419-BC4B-87B9-754CE9F4FB39}" type="datetimeFigureOut">
              <a:rPr lang="sv-SE" smtClean="0"/>
              <a:pPr/>
              <a:t>12-02-13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760B-3339-234C-8A06-244E74D6A236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Rubrikbild med bild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4409-C419-BC4B-87B9-754CE9F4FB39}" type="datetimeFigureOut">
              <a:rPr lang="sv-SE" smtClean="0"/>
              <a:pPr/>
              <a:t>12-02-13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760B-3339-234C-8A06-244E74D6A236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4409-C419-BC4B-87B9-754CE9F4FB39}" type="datetimeFigureOut">
              <a:rPr lang="sv-SE" smtClean="0"/>
              <a:pPr/>
              <a:t>12-02-13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760B-3339-234C-8A06-244E74D6A236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4409-C419-BC4B-87B9-754CE9F4FB39}" type="datetimeFigureOut">
              <a:rPr lang="sv-SE" smtClean="0"/>
              <a:pPr/>
              <a:t>12-02-13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760B-3339-234C-8A06-244E74D6A236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4409-C419-BC4B-87B9-754CE9F4FB39}" type="datetimeFigureOut">
              <a:rPr lang="sv-SE" smtClean="0"/>
              <a:pPr/>
              <a:t>12-02-13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760B-3339-234C-8A06-244E74D6A236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4409-C419-BC4B-87B9-754CE9F4FB39}" type="datetimeFigureOut">
              <a:rPr lang="sv-SE" smtClean="0"/>
              <a:pPr/>
              <a:t>12-02-13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760B-3339-234C-8A06-244E74D6A236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4409-C419-BC4B-87B9-754CE9F4FB39}" type="datetimeFigureOut">
              <a:rPr lang="sv-SE" smtClean="0"/>
              <a:pPr/>
              <a:t>12-02-13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760B-3339-234C-8A06-244E74D6A236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4409-C419-BC4B-87B9-754CE9F4FB39}" type="datetimeFigureOut">
              <a:rPr lang="sv-SE" smtClean="0"/>
              <a:pPr/>
              <a:t>12-02-13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760B-3339-234C-8A06-244E74D6A236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8DE74409-C419-BC4B-87B9-754CE9F4FB39}" type="datetimeFigureOut">
              <a:rPr lang="sv-SE" smtClean="0"/>
              <a:pPr/>
              <a:t>12-02-13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1DDC760B-3339-234C-8A06-244E74D6A236}" type="slidenum">
              <a:rPr lang="sv-SE" smtClean="0"/>
              <a:pPr/>
              <a:t>‹Nr.›</a:t>
            </a:fld>
            <a:endParaRPr lang="sv-S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a/a0/PressurizedWaterReactor.gif" TargetMode="External"/><Relationship Id="rId3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video" Target="file://localhost/Users/robertbackman/LOKS/Fysik%209/film/fusion.mov" TargetMode="Externa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0/Lise_Meitner.jpg" TargetMode="Externa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robertbackman/LOKS/Fysik%209/film/fission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robertbackman/LOKS/Fysik%209/film/chainreaction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/>
          </p:cNvPicPr>
          <p:nvPr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802683" y="1537447"/>
            <a:ext cx="7511677" cy="292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BlairMdITC TT-Medium"/>
                <a:cs typeface="BlairMdITC TT-Medium"/>
              </a:rPr>
              <a:t>KÄRNENERGI</a:t>
            </a:r>
            <a:endParaRPr lang="sv-SE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BlairMdITC TT-Medium"/>
              <a:cs typeface="BlairMdITC TT-Medium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Energi ur atomkärnor</a:t>
            </a:r>
            <a:endParaRPr lang="sv-SE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802683" y="4078940"/>
            <a:ext cx="2660817" cy="37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Kap 12.3 s. 246-253</a:t>
            </a:r>
            <a:endParaRPr lang="sv-SE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Nagasakibomben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Fat Man släpptes över Nagasaki 9 augusti 1945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294" y="2827957"/>
            <a:ext cx="3175000" cy="210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ruta 4"/>
          <p:cNvSpPr txBox="1"/>
          <p:nvPr/>
        </p:nvSpPr>
        <p:spPr>
          <a:xfrm>
            <a:off x="4660355" y="2827957"/>
            <a:ext cx="29950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Fakta:</a:t>
            </a:r>
          </a:p>
          <a:p>
            <a:pPr>
              <a:buFont typeface="Arial"/>
              <a:buChar char="•"/>
            </a:pPr>
            <a:r>
              <a:rPr lang="sv-SE" dirty="0" smtClean="0"/>
              <a:t>3,25 meter lång</a:t>
            </a:r>
          </a:p>
          <a:p>
            <a:pPr>
              <a:buFont typeface="Arial"/>
              <a:buChar char="•"/>
            </a:pPr>
            <a:r>
              <a:rPr lang="sv-SE" dirty="0" smtClean="0"/>
              <a:t>Diameter 1,25 m</a:t>
            </a:r>
          </a:p>
          <a:p>
            <a:pPr>
              <a:buFont typeface="Arial"/>
              <a:buChar char="•"/>
            </a:pPr>
            <a:r>
              <a:rPr lang="sv-SE" dirty="0" smtClean="0"/>
              <a:t>Vägde 4650 kg</a:t>
            </a:r>
          </a:p>
          <a:p>
            <a:pPr>
              <a:buFont typeface="Arial"/>
              <a:buChar char="•"/>
            </a:pPr>
            <a:r>
              <a:rPr lang="sv-SE" dirty="0" smtClean="0"/>
              <a:t>Aktivt material plutonium</a:t>
            </a:r>
          </a:p>
          <a:p>
            <a:pPr>
              <a:buFont typeface="Arial"/>
              <a:buChar char="•"/>
            </a:pPr>
            <a:r>
              <a:rPr lang="sv-SE" dirty="0" smtClean="0"/>
              <a:t>Sprängkraften motsvarade 25 kiloton TNT</a:t>
            </a:r>
          </a:p>
          <a:p>
            <a:pPr>
              <a:buFont typeface="Arial"/>
              <a:buChar char="•"/>
            </a:pPr>
            <a:r>
              <a:rPr lang="sv-SE" dirty="0" smtClean="0"/>
              <a:t>Dödade 60-70000 människor</a:t>
            </a:r>
          </a:p>
          <a:p>
            <a:pPr>
              <a:buFont typeface="Arial"/>
              <a:buChar char="•"/>
            </a:pP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Kärnkraftverk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 ett kärnkraftverk används energin från fission till att koka vatten.</a:t>
            </a:r>
          </a:p>
          <a:p>
            <a:r>
              <a:rPr lang="sv-SE" dirty="0" smtClean="0"/>
              <a:t>Vattenångan driver en turbin, som driver en generator som ger el.</a:t>
            </a:r>
          </a:p>
          <a:p>
            <a:r>
              <a:rPr lang="sv-SE" dirty="0" smtClean="0"/>
              <a:t>Bränslet är uran-235</a:t>
            </a:r>
            <a:endParaRPr lang="sv-SE" dirty="0"/>
          </a:p>
        </p:txBody>
      </p:sp>
      <p:pic>
        <p:nvPicPr>
          <p:cNvPr id="4" name="Picture 6" descr="urantillverkn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6856" y="4276992"/>
            <a:ext cx="5653297" cy="2125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Typer av kärnkraftverk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Det finns två typer av kärnkraftverk, kokvattenreaktorer (BWR) och tryckvattenreaktorer (PWR)</a:t>
            </a:r>
            <a:endParaRPr lang="sv-SE" dirty="0"/>
          </a:p>
        </p:txBody>
      </p:sp>
      <p:pic>
        <p:nvPicPr>
          <p:cNvPr id="4" name="Picture 12" descr="BoilingWaterReacto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4228" y="3124760"/>
            <a:ext cx="5953125" cy="3114675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1298272" y="3124760"/>
            <a:ext cx="124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BWR: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ld:PressurizedWaterReactor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8458" y="2336606"/>
            <a:ext cx="5953125" cy="3076575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922487" y="2336606"/>
            <a:ext cx="129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PWR: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Kärnkraftverk i Sverige</a:t>
            </a:r>
            <a:endParaRPr lang="sv-SE" dirty="0"/>
          </a:p>
        </p:txBody>
      </p:sp>
      <p:pic>
        <p:nvPicPr>
          <p:cNvPr id="4" name="Picture 4" descr="karnkraft_karta_ma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350" y="1855974"/>
            <a:ext cx="3151187" cy="410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787900" y="2423990"/>
            <a:ext cx="352901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b="1" dirty="0"/>
              <a:t>I Sverige finns fyra kärnkraftverk: </a:t>
            </a:r>
          </a:p>
          <a:p>
            <a:pPr>
              <a:spcBef>
                <a:spcPct val="50000"/>
              </a:spcBef>
            </a:pPr>
            <a:r>
              <a:rPr lang="sv-SE" sz="2000" b="1" dirty="0"/>
              <a:t>Ringhals (4 reaktorer)</a:t>
            </a:r>
          </a:p>
          <a:p>
            <a:pPr>
              <a:spcBef>
                <a:spcPct val="50000"/>
              </a:spcBef>
            </a:pPr>
            <a:r>
              <a:rPr lang="sv-SE" sz="2000" b="1" dirty="0"/>
              <a:t>Barsebäck (3 </a:t>
            </a:r>
            <a:r>
              <a:rPr lang="sv-SE" sz="2000" b="1" dirty="0" err="1"/>
              <a:t>reakt</a:t>
            </a:r>
            <a:r>
              <a:rPr lang="sv-SE" sz="2000" b="1" dirty="0"/>
              <a:t>)</a:t>
            </a:r>
          </a:p>
          <a:p>
            <a:pPr>
              <a:spcBef>
                <a:spcPct val="50000"/>
              </a:spcBef>
            </a:pPr>
            <a:r>
              <a:rPr lang="sv-SE" sz="2000" b="1" dirty="0"/>
              <a:t>Oskarshamn (3 </a:t>
            </a:r>
            <a:r>
              <a:rPr lang="sv-SE" sz="2000" b="1" dirty="0" err="1"/>
              <a:t>reakt</a:t>
            </a:r>
            <a:r>
              <a:rPr lang="sv-SE" sz="2000" b="1" dirty="0"/>
              <a:t>)</a:t>
            </a:r>
          </a:p>
          <a:p>
            <a:pPr>
              <a:spcBef>
                <a:spcPct val="50000"/>
              </a:spcBef>
            </a:pPr>
            <a:r>
              <a:rPr lang="sv-SE" sz="2000" b="1" dirty="0"/>
              <a:t>Forsmark (3 </a:t>
            </a:r>
            <a:r>
              <a:rPr lang="sv-SE" sz="2000" b="1" dirty="0" err="1"/>
              <a:t>reakt</a:t>
            </a:r>
            <a:r>
              <a:rPr lang="sv-SE" sz="2000" b="1" dirty="0"/>
              <a:t>)</a:t>
            </a:r>
          </a:p>
          <a:p>
            <a:pPr>
              <a:spcBef>
                <a:spcPct val="50000"/>
              </a:spcBef>
            </a:pPr>
            <a:r>
              <a:rPr lang="sv-SE" sz="2000" b="1" dirty="0"/>
              <a:t>samt en forskningsreaktor i Studsvik.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För- och nackdelar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Fördelar med kärnkraft: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sv-SE" sz="2400" dirty="0" smtClean="0"/>
              <a:t>Nästan koldioxidneutralt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sv-SE" sz="2400" dirty="0" smtClean="0"/>
              <a:t>Stabil produktion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sv-SE" sz="2400" dirty="0" smtClean="0"/>
              <a:t>”Billig” el</a:t>
            </a:r>
          </a:p>
          <a:p>
            <a:pPr lvl="1">
              <a:buClr>
                <a:srgbClr val="FF0000"/>
              </a:buClr>
              <a:buNone/>
            </a:pPr>
            <a:endParaRPr lang="sv-SE" dirty="0" smtClean="0"/>
          </a:p>
          <a:p>
            <a:pPr>
              <a:buClr>
                <a:schemeClr val="tx1"/>
              </a:buClr>
            </a:pPr>
            <a:r>
              <a:rPr lang="sv-SE" dirty="0" smtClean="0"/>
              <a:t>Nackdelar: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sv-SE" dirty="0" smtClean="0"/>
              <a:t>Dyra att bygga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sv-SE" dirty="0" smtClean="0"/>
              <a:t>Säkerheten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sv-SE" dirty="0" smtClean="0"/>
              <a:t>Avfallet radioaktivt och måste förvaras under lång tid</a:t>
            </a:r>
          </a:p>
          <a:p>
            <a:pPr lvl="1"/>
            <a:endParaRPr 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Fusion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sammanslagning av atomkärnor</a:t>
            </a:r>
          </a:p>
          <a:p>
            <a:r>
              <a:rPr lang="sv-SE" dirty="0" smtClean="0"/>
              <a:t>sker i stjärnorna (solen)</a:t>
            </a:r>
          </a:p>
          <a:p>
            <a:r>
              <a:rPr lang="sv-SE" dirty="0" smtClean="0"/>
              <a:t>fusionskraftverk i framtiden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88" y="3549386"/>
            <a:ext cx="3538076" cy="2869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fusion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52207" y="3371159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3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På vilka två sätt kan man utvinna kärnenergi?</a:t>
            </a:r>
          </a:p>
          <a:p>
            <a:r>
              <a:rPr lang="sv-SE" dirty="0" smtClean="0"/>
              <a:t>Till vad används fission (kärnklyvning)?</a:t>
            </a:r>
          </a:p>
          <a:p>
            <a:r>
              <a:rPr lang="sv-SE" dirty="0" smtClean="0"/>
              <a:t>För- och nackdelar med kärnkraft?</a:t>
            </a:r>
          </a:p>
          <a:p>
            <a:r>
              <a:rPr lang="sv-SE" dirty="0" smtClean="0"/>
              <a:t>Var sker fusion?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1006349" y="419358"/>
            <a:ext cx="59422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600" b="1" dirty="0" smtClean="0"/>
              <a:t>Repetition</a:t>
            </a:r>
            <a:endParaRPr lang="sv-SE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Det finns två sätt att utvinna kärnenergi:</a:t>
            </a:r>
          </a:p>
          <a:p>
            <a:pPr lvl="1">
              <a:buFont typeface="Wingdings" charset="2"/>
              <a:buChar char="§"/>
            </a:pPr>
            <a:r>
              <a:rPr lang="sv-SE" sz="2400" dirty="0" smtClean="0"/>
              <a:t>genom att klyva atomkärnor, kallas </a:t>
            </a:r>
            <a:r>
              <a:rPr lang="sv-SE" sz="2400" i="1" dirty="0" smtClean="0"/>
              <a:t>fission</a:t>
            </a:r>
          </a:p>
          <a:p>
            <a:pPr lvl="1">
              <a:buFont typeface="Wingdings" charset="2"/>
              <a:buChar char="§"/>
            </a:pPr>
            <a:r>
              <a:rPr lang="sv-SE" sz="2400" dirty="0" smtClean="0"/>
              <a:t>genom att slå ihop atomkärnor, kallas </a:t>
            </a:r>
            <a:r>
              <a:rPr lang="sv-SE" sz="2400" i="1" dirty="0" smtClean="0"/>
              <a:t>fusion</a:t>
            </a:r>
          </a:p>
          <a:p>
            <a:pPr lvl="1">
              <a:buFont typeface="Wingdings" charset="2"/>
              <a:buChar char="§"/>
            </a:pPr>
            <a:r>
              <a:rPr lang="sv-SE" sz="2400" dirty="0" smtClean="0"/>
              <a:t>vid fusion och fission omvandlas materia till energi (enligt Einsteins formel E=mc</a:t>
            </a:r>
            <a:r>
              <a:rPr lang="sv-SE" sz="2400" baseline="30000" dirty="0" smtClean="0"/>
              <a:t>2</a:t>
            </a:r>
            <a:r>
              <a:rPr lang="sv-SE" sz="2400" dirty="0" smtClean="0"/>
              <a:t>)</a:t>
            </a:r>
            <a:endParaRPr lang="sv-SE" sz="2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740" y="4266270"/>
            <a:ext cx="2903657" cy="168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857" y="4266130"/>
            <a:ext cx="2540000" cy="1689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Fission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8565" y="1600200"/>
            <a:ext cx="6401917" cy="4639235"/>
          </a:xfrm>
        </p:spPr>
        <p:txBody>
          <a:bodyPr>
            <a:normAutofit/>
          </a:bodyPr>
          <a:lstStyle/>
          <a:p>
            <a:r>
              <a:rPr lang="sv-SE" dirty="0" smtClean="0"/>
              <a:t>År 1939 bestrålade tysken Otto Hahn uran med neutroner för att tillverka tyngre grundämnen. I stället blev urankärnan instabil och delades i två mindre delar, barium och krypton, samt neutroner och energi. Fissionen var upptäckt.</a:t>
            </a:r>
          </a:p>
          <a:p>
            <a:r>
              <a:rPr lang="sv-SE" dirty="0" smtClean="0"/>
              <a:t>Lise Meitner och Otto Frisch förklarade fenomenet fysikaliskt och kallade processen ”nukleär fission”.</a:t>
            </a:r>
          </a:p>
          <a:p>
            <a:r>
              <a:rPr lang="sv-SE" dirty="0" smtClean="0"/>
              <a:t>1944 fick Otto Hahn ensam Nobelpriset i kemi för hans och </a:t>
            </a:r>
            <a:r>
              <a:rPr lang="sv-SE" dirty="0" err="1" smtClean="0"/>
              <a:t>Meitners</a:t>
            </a:r>
            <a:r>
              <a:rPr lang="sv-SE" dirty="0" smtClean="0"/>
              <a:t> forskning.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320" y="1600200"/>
            <a:ext cx="1279568" cy="2087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6" descr="Image:Lise Meitner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8320" y="4380108"/>
            <a:ext cx="1279568" cy="1859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Fission av Uran-235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8565" y="1600200"/>
            <a:ext cx="5311707" cy="4639235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dirty="0" smtClean="0"/>
              <a:t>En neutron skickas mot en urankärna</a:t>
            </a:r>
          </a:p>
          <a:p>
            <a:pPr marL="457200" indent="-457200">
              <a:buNone/>
            </a:pPr>
            <a:endParaRPr lang="sv-SE" dirty="0" smtClean="0"/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Man får en instabil urankärna</a:t>
            </a:r>
          </a:p>
          <a:p>
            <a:pPr marL="457200" indent="-457200">
              <a:buNone/>
            </a:pPr>
            <a:endParaRPr lang="sv-SE" dirty="0" smtClean="0"/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Kärnan klyvs i mindre delar. Samtidigt frigörs fler neutroner och energi</a:t>
            </a:r>
          </a:p>
          <a:p>
            <a:pPr>
              <a:buNone/>
            </a:pPr>
            <a:r>
              <a:rPr lang="sv-SE" dirty="0" smtClean="0"/>
              <a:t>De nya neutronerna träffar nya urankärnor som i sin tur klyvs. En kedjereaktion startar.</a:t>
            </a:r>
          </a:p>
          <a:p>
            <a:pPr>
              <a:buNone/>
            </a:pPr>
            <a:endParaRPr lang="sv-SE" dirty="0"/>
          </a:p>
        </p:txBody>
      </p:sp>
      <p:pic>
        <p:nvPicPr>
          <p:cNvPr id="4" name="Picture 6" descr="Bild:Nuclear fission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0775" y="993747"/>
            <a:ext cx="294322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ssion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26506" y="2395537"/>
            <a:ext cx="4064000" cy="304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952797" y="2192643"/>
            <a:ext cx="5031745" cy="3738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chainreaction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26506" y="2395537"/>
            <a:ext cx="4064000" cy="304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Användning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Fission används i kärnkraftverk och i kärnvapen.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2764830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647" y="2751722"/>
            <a:ext cx="3588259" cy="2870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Hiroshimabomben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Little Boy, släpptes över Hiroshima 6 augusti 1945</a:t>
            </a:r>
            <a:endParaRPr lang="sv-SE" dirty="0"/>
          </a:p>
        </p:txBody>
      </p:sp>
      <p:grpSp>
        <p:nvGrpSpPr>
          <p:cNvPr id="8" name="Grupp 7"/>
          <p:cNvGrpSpPr/>
          <p:nvPr/>
        </p:nvGrpSpPr>
        <p:grpSpPr>
          <a:xfrm>
            <a:off x="232762" y="2850723"/>
            <a:ext cx="5714626" cy="2503975"/>
            <a:chOff x="1160837" y="3103439"/>
            <a:chExt cx="5714626" cy="2503975"/>
          </a:xfrm>
        </p:grpSpPr>
        <p:sp>
          <p:nvSpPr>
            <p:cNvPr id="7" name="Rektangel 6"/>
            <p:cNvSpPr/>
            <p:nvPr/>
          </p:nvSpPr>
          <p:spPr>
            <a:xfrm>
              <a:off x="1160837" y="3103439"/>
              <a:ext cx="5714626" cy="2503975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lumMod val="9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6" name="Picture 5" descr="Gun-type_Nuclear_weapo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46640" y="3296014"/>
              <a:ext cx="5111750" cy="231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ruta 8"/>
          <p:cNvSpPr txBox="1"/>
          <p:nvPr/>
        </p:nvSpPr>
        <p:spPr>
          <a:xfrm>
            <a:off x="6217800" y="2769375"/>
            <a:ext cx="27794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Fakta:</a:t>
            </a:r>
          </a:p>
          <a:p>
            <a:pPr>
              <a:buFont typeface="Arial"/>
              <a:buChar char="•"/>
            </a:pPr>
            <a:r>
              <a:rPr lang="sv-SE" dirty="0" smtClean="0"/>
              <a:t>Vägde 4 ton</a:t>
            </a:r>
          </a:p>
          <a:p>
            <a:pPr>
              <a:buFont typeface="Arial"/>
              <a:buChar char="•"/>
            </a:pPr>
            <a:r>
              <a:rPr lang="sv-SE" dirty="0" smtClean="0"/>
              <a:t>Längd 3,05 m</a:t>
            </a:r>
          </a:p>
          <a:p>
            <a:pPr>
              <a:buFont typeface="Arial"/>
              <a:buChar char="•"/>
            </a:pPr>
            <a:r>
              <a:rPr lang="sv-SE" dirty="0" smtClean="0"/>
              <a:t>Höjd 0,71 m</a:t>
            </a:r>
          </a:p>
          <a:p>
            <a:pPr>
              <a:buFont typeface="Arial"/>
              <a:buChar char="•"/>
            </a:pPr>
            <a:r>
              <a:rPr lang="sv-SE" dirty="0" smtClean="0"/>
              <a:t>Innehöll 60 kg uran</a:t>
            </a:r>
          </a:p>
          <a:p>
            <a:pPr>
              <a:buFont typeface="Arial"/>
              <a:buChar char="•"/>
            </a:pPr>
            <a:r>
              <a:rPr lang="sv-SE" dirty="0" smtClean="0"/>
              <a:t>Sprängkraft motsvarande 15-16 kiloton TNT</a:t>
            </a:r>
          </a:p>
          <a:p>
            <a:pPr>
              <a:buFont typeface="Arial"/>
              <a:buChar char="•"/>
            </a:pPr>
            <a:r>
              <a:rPr lang="sv-SE" dirty="0" smtClean="0"/>
              <a:t>Dödade mellan 90000 och 120000 människor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110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65" y="1618869"/>
            <a:ext cx="2826029" cy="2070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7" descr="abom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8572" y="1618869"/>
            <a:ext cx="3176120" cy="4345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1" descr="nagasaki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65" y="3859659"/>
            <a:ext cx="2826029" cy="2104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ruta 6"/>
          <p:cNvSpPr txBox="1"/>
          <p:nvPr/>
        </p:nvSpPr>
        <p:spPr>
          <a:xfrm>
            <a:off x="4241043" y="5964307"/>
            <a:ext cx="406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Svampmolnet steg till 6 kilometers höjd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nferens">
  <a:themeElements>
    <a:clrScheme name="Konferens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Konferens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Konferen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Konferens.thmx</Template>
  <TotalTime>464</TotalTime>
  <Words>412</Words>
  <Application>Microsoft Macintosh PowerPoint</Application>
  <PresentationFormat>Bildspel på skärmen (4:3)</PresentationFormat>
  <Paragraphs>73</Paragraphs>
  <Slides>17</Slides>
  <Notes>0</Notes>
  <HiddenSlides>0</HiddenSlides>
  <MMClips>3</MMClips>
  <ScaleCrop>false</ScaleCrop>
  <HeadingPairs>
    <vt:vector size="4" baseType="variant">
      <vt:variant>
        <vt:lpstr>Formgivningsmall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8" baseType="lpstr">
      <vt:lpstr>Konferens</vt:lpstr>
      <vt:lpstr>KÄRNENERGI</vt:lpstr>
      <vt:lpstr>Bild 2</vt:lpstr>
      <vt:lpstr>Fission</vt:lpstr>
      <vt:lpstr>Fission av Uran-235</vt:lpstr>
      <vt:lpstr>Bild 5</vt:lpstr>
      <vt:lpstr>Bild 6</vt:lpstr>
      <vt:lpstr>Användning</vt:lpstr>
      <vt:lpstr>Hiroshimabomben</vt:lpstr>
      <vt:lpstr>Bild 9</vt:lpstr>
      <vt:lpstr>Nagasakibomben</vt:lpstr>
      <vt:lpstr>Kärnkraftverk</vt:lpstr>
      <vt:lpstr>Typer av kärnkraftverk</vt:lpstr>
      <vt:lpstr>Bild 13</vt:lpstr>
      <vt:lpstr>Kärnkraftverk i Sverige</vt:lpstr>
      <vt:lpstr>För- och nackdelar</vt:lpstr>
      <vt:lpstr>Fusion</vt:lpstr>
      <vt:lpstr>Bild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KÄRNENERGI</dc:title>
  <dc:creator>Robert Backman</dc:creator>
  <cp:lastModifiedBy>Robert Backman</cp:lastModifiedBy>
  <cp:revision>6</cp:revision>
  <dcterms:created xsi:type="dcterms:W3CDTF">2012-02-13T09:16:51Z</dcterms:created>
  <dcterms:modified xsi:type="dcterms:W3CDTF">2012-02-13T14:01:19Z</dcterms:modified>
</cp:coreProperties>
</file>